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8"/>
  </p:notesMasterIdLst>
  <p:sldIdLst>
    <p:sldId id="257" r:id="rId4"/>
    <p:sldId id="259" r:id="rId5"/>
    <p:sldId id="260" r:id="rId6"/>
    <p:sldId id="262" r:id="rId7"/>
    <p:sldId id="289" r:id="rId8"/>
    <p:sldId id="292" r:id="rId9"/>
    <p:sldId id="313" r:id="rId10"/>
    <p:sldId id="293" r:id="rId11"/>
    <p:sldId id="314" r:id="rId12"/>
    <p:sldId id="263" r:id="rId13"/>
    <p:sldId id="264" r:id="rId14"/>
    <p:sldId id="297" r:id="rId15"/>
    <p:sldId id="315" r:id="rId16"/>
    <p:sldId id="294" r:id="rId17"/>
    <p:sldId id="361" r:id="rId18"/>
    <p:sldId id="296" r:id="rId19"/>
    <p:sldId id="267" r:id="rId20"/>
    <p:sldId id="354" r:id="rId21"/>
    <p:sldId id="268" r:id="rId22"/>
    <p:sldId id="269" r:id="rId23"/>
    <p:sldId id="362" r:id="rId24"/>
    <p:sldId id="270" r:id="rId25"/>
    <p:sldId id="271" r:id="rId26"/>
    <p:sldId id="363" r:id="rId27"/>
    <p:sldId id="364" r:id="rId28"/>
    <p:sldId id="275" r:id="rId29"/>
    <p:sldId id="276" r:id="rId30"/>
    <p:sldId id="299" r:id="rId31"/>
    <p:sldId id="272" r:id="rId32"/>
    <p:sldId id="273" r:id="rId33"/>
    <p:sldId id="316" r:id="rId34"/>
    <p:sldId id="356" r:id="rId35"/>
    <p:sldId id="278" r:id="rId36"/>
    <p:sldId id="357" r:id="rId37"/>
    <p:sldId id="317" r:id="rId38"/>
    <p:sldId id="304" r:id="rId39"/>
    <p:sldId id="398" r:id="rId40"/>
    <p:sldId id="322" r:id="rId41"/>
    <p:sldId id="305" r:id="rId42"/>
    <p:sldId id="318" r:id="rId43"/>
    <p:sldId id="308" r:id="rId44"/>
    <p:sldId id="323" r:id="rId45"/>
    <p:sldId id="281" r:id="rId46"/>
    <p:sldId id="319" r:id="rId47"/>
    <p:sldId id="330" r:id="rId48"/>
    <p:sldId id="320" r:id="rId49"/>
    <p:sldId id="300" r:id="rId50"/>
    <p:sldId id="301" r:id="rId51"/>
    <p:sldId id="372" r:id="rId52"/>
    <p:sldId id="397" r:id="rId53"/>
    <p:sldId id="391" r:id="rId54"/>
    <p:sldId id="392" r:id="rId55"/>
    <p:sldId id="393" r:id="rId56"/>
    <p:sldId id="394" r:id="rId57"/>
    <p:sldId id="395" r:id="rId58"/>
    <p:sldId id="396" r:id="rId59"/>
    <p:sldId id="321" r:id="rId60"/>
    <p:sldId id="324" r:id="rId61"/>
    <p:sldId id="331" r:id="rId62"/>
    <p:sldId id="332" r:id="rId63"/>
    <p:sldId id="326" r:id="rId64"/>
    <p:sldId id="327" r:id="rId65"/>
    <p:sldId id="333" r:id="rId66"/>
    <p:sldId id="328" r:id="rId67"/>
    <p:sldId id="334" r:id="rId68"/>
    <p:sldId id="347" r:id="rId69"/>
    <p:sldId id="349" r:id="rId70"/>
    <p:sldId id="371" r:id="rId71"/>
    <p:sldId id="348" r:id="rId72"/>
    <p:sldId id="329" r:id="rId73"/>
    <p:sldId id="335" r:id="rId74"/>
    <p:sldId id="336" r:id="rId75"/>
    <p:sldId id="337" r:id="rId76"/>
    <p:sldId id="341" r:id="rId77"/>
    <p:sldId id="351" r:id="rId78"/>
    <p:sldId id="342" r:id="rId79"/>
    <p:sldId id="343" r:id="rId80"/>
    <p:sldId id="345" r:id="rId81"/>
    <p:sldId id="346" r:id="rId82"/>
    <p:sldId id="344" r:id="rId83"/>
    <p:sldId id="352" r:id="rId84"/>
    <p:sldId id="353" r:id="rId85"/>
    <p:sldId id="350" r:id="rId86"/>
    <p:sldId id="365" r:id="rId87"/>
    <p:sldId id="359" r:id="rId88"/>
    <p:sldId id="360" r:id="rId89"/>
    <p:sldId id="366" r:id="rId90"/>
    <p:sldId id="367" r:id="rId91"/>
    <p:sldId id="370" r:id="rId92"/>
    <p:sldId id="379" r:id="rId93"/>
    <p:sldId id="380" r:id="rId94"/>
    <p:sldId id="381" r:id="rId95"/>
    <p:sldId id="382" r:id="rId96"/>
    <p:sldId id="383" r:id="rId9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94532" autoAdjust="0"/>
  </p:normalViewPr>
  <p:slideViewPr>
    <p:cSldViewPr snapToGrid="0">
      <p:cViewPr varScale="1">
        <p:scale>
          <a:sx n="65" d="100"/>
          <a:sy n="65" d="100"/>
        </p:scale>
        <p:origin x="64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93.wmf"/><Relationship Id="rId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112.wmf"/><Relationship Id="rId4" Type="http://schemas.openxmlformats.org/officeDocument/2006/relationships/image" Target="../media/image2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38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3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4" Type="http://schemas.openxmlformats.org/officeDocument/2006/relationships/image" Target="../media/image18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2-04-25T13:44:34.4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443-6 74,'12'1'43,"-12"20"-1,-1 23 0,-19 16-28,4 20-9,-11 2-1,-2 12 0,-4-2-2,-2-6-1,0-13 1,3-6-5,4-9-2,-10-25-22,16 3-11,-3-17-4,9-3-1,-3-17-1</inkml:trace>
  <inkml:trace contextRef="#ctx0" brushRef="#br0" timeOffset="1">-3 698 81,'-5'17'42,"11"11"-2,-5-2 2,16 6-34,-9-2-2,7-3-2,5-4-1,8-11-1,2-8 1,3-4 0,1-5-2,-1-7 1,-1-8-2,-4 0-1,-3-2-7,-19-17-18,10 16-13,-14-13-2,4 3-4,-5-18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2-04-25T13:44:34.4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 30 85,'0'0'43,"0"0"0,-36 56-1,36-56-37,2 78-3,-2-78 1,4 69-1,-4-69 0,0 0-1,51 37 0,-51-37 1,53-23 0,-53 23 0,56-49-1,-56 49 1,43-55-1,-43 55 0,0 0 1,0 0-2,0 0 0,0 0 0,0 0-1,0 0-1,-14 47-4,14-47-11,-13 48-18,13-48-6,0 0-2,0 0-1</inkml:trace>
  <inkml:trace contextRef="#ctx0" brushRef="#br0" timeOffset="1">366 107 88,'0'0'43,"0"0"1,0 0-1,38 55-35,-38-55-5,-8 91 0,3-34-1,-1-3 0,-1-2-1,7-52 0,-9 82-1,9-82-2,0 0 2,-7 44-2,7-44 0,0 0 0,0-57 1,0 57-1,9-92 2,1 33 1,5-8-1,7 0 2,8 3-1,2 10 1,-32 54-1,71-74 0,-71 74 0,60-9-1,-60 9 1,29 56-1,-29-56-1,-21 81-1,21-81-1,-52 69-18,52-69-10,-48 39-9,48-39-3,0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2-04-25T13:44:34.4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157 0 104,'0'0'45,"0"0"1,24 66-3,-24-66-39,-5 86-1,-3-39-3,8-47-2,-14 82-3,14-82-22,-15 49-9,15-49-8,0 0 0,0 0-2</inkml:trace>
  <inkml:trace contextRef="#ctx0" brushRef="#br0" timeOffset="1">0 201 100,'0'0'42,"35"-49"1,-35 49-10,54 1-28,-54-1-3,63 17-1,-63-17-1,63 29 1,-63-29-1,56 36-1,-56-36 1,52 38 0,-52-38 1,59 31-1,-59-31 2,64 14-2,-64-14 1,65-9 0,-65 9 0,55-21 1,-55 21-1,0 0 0,22-66 0,-22 66 1,0 0-2,-58-55-1,58 55-1,-67-14-9,22 14-20,45 0-8,-50 12-4,50-12-2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2-04-25T13:44:34.4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135 139 92,'0'0'44,"-65"30"-1,65-30-1,-51 55-37,51-55-3,-19 58 0,19-58-1,0 0 1,48 33 0,-48-33-1,54-22 1,-54 22 1,55-50 0,-55 50-1,31-64 0,-31 64-1,-8-54-1,8 54 0,-47-24-2,47 24-4,-66-2-18,66 2-12,-45 17-7,45-17-1,0 0 0</inkml:trace>
  <inkml:trace contextRef="#ctx0" brushRef="#br0" timeOffset="1">263 128 86,'55'28'43,"-55"-28"1,0 0-1,29 50-32,-29-50-7,0 0 1,0 0 0,0 0-2,0 0 0,0 0-1,0 0 0,0 0-3,45-23 0,-45 23-5,0 0-19,67-61-10,-67 61-9,63-24 0,-63 24-1</inkml:trace>
  <inkml:trace contextRef="#ctx0" brushRef="#br0" timeOffset="2">782 124 71,'0'0'43,"0"0"-1,0 0 0,-39 65-21,39-65-16,-44 43-2,44-43-1,0 0-1,-36 59 0,36-59-2,0 0 2,0 0 0,0 0 0,56-17 0,-56 17 1,44-60 0,-44 60 0,46-87 2,-26 40-2,-20 47-1,31-80 0,-31 80 0,0 0-1,0 0 0,0 0 0,0 0-2,-10 48 2,10-48-1,-25 89 1,25-89 0,-23 84-2,23-84-3,-1 56-11,1-56-14,0 0-10,0 0-2,44 21-3,-44-21 0</inkml:trace>
  <inkml:trace contextRef="#ctx0" brushRef="#br0" timeOffset="3">1030 259 108,'0'0'45,"49"-11"1,-49 11-14,59-31-26,-59 31-2,65-41-1,-65 41-1,38-44-1,-38 44-1,0 0-1,0 0 1,0 0-1,-60-24 0,60 24 0,-50 41 1,50-41-1,-31 59 2,31-59-1,0 51 0,0-51 0,0 0-1,39 56-3,-39-56-3,0 0-9,70-7-16,-70 7-6,45-27 12,-45 27 13,39-33 6,-39 33 5,0 0 5,59-36 10,-59 36 16,0 0 7,0 0-11,0 0-13,0 0-3,25 59-3,-25-59-2,0 0 0,-24 48-1,24-48 0,0 0 1,0 0-2,0 0 0,0 0-2,72-38 3,-72 38-3,81-46 0,-36 21-4,5 7-10,-50 18-14,82-36-10,-82 36-6,62-15-5,-62 15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2-04-25T13:44:34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12 96,'0'0'45,"0"0"-1,-11 60-1,11-60-41,-9 47-1,9-47 1,-11 45 0,11-45 0,0 0-1,0 0 0,0 0 1,0 0 0,47-25 1,-47 25-3,52-49 1,-52 49-1,48-29 1,-48 29-1,0 0-1,44 11 0,-44-11 0,0 0 0,-6 63-2,6-63-2,0 0-20,-5 49-10,5-49-7,0 0-2,0 0-2</inkml:trace>
  <inkml:trace contextRef="#ctx0" brushRef="#br0" timeOffset="1">408 239 96,'53'13'47,"-53"-13"0,48 0-1,-9 4-39,-39-4-5,58-4-6,-15 0-18,-43 4-12,76-15-10,-37 10-2,3 1-2</inkml:trace>
  <inkml:trace contextRef="#ctx0" brushRef="#br0" timeOffset="2">1071 95 100,'15'-51'46,"-15"51"1,47-29-2,-3 27-42,-44 2-1,56 17-1,-56-17 0,0 0-1,25 72 0,-25-72-3,-49 63 1,49-63 2,-72 58-2,72-58-1,-67 42 2,67-42 1,0 0 0,0 0 2,1 43-2,-1-43 0,63 5 1,-22-2 2,2-6-5,-43 3-12,85-13-16,-85 13-9,69-14-4,-69 14-1,68 1-1</inkml:trace>
  <inkml:trace contextRef="#ctx0" brushRef="#br0" timeOffset="3">1589 318 97,'59'-15'45,"-21"18"2,6-1-4,14-1-37,2 0-6,-2-2-16,7-5-15,-22-1-9,-43 7-4,54-23-3</inkml:trace>
  <inkml:trace contextRef="#ctx0" brushRef="#br0" timeOffset="4">1691 117 106,'0'0'47,"42"-7"-1,4 5-5,5 1-59,-5-1-15,16 2-10,-8 5-2,-4 1-1</inkml:trace>
  <inkml:trace contextRef="#ctx0" brushRef="#br0" timeOffset="5">2456 86 69,'0'0'45,"0"0"-1,23-49 2,-23 49-17,44-10-26,-44 10-1,56 13-1,-56-13-1,42 43-1,-42-43 1,7 63-2,-7-63 2,-33 68 0,33-68 0,-51 53-2,51-53 3,-46 30 2,46-30-2,0 0 2,0 0-2,0 0 0,0 0 0,41 14 0,-41-14 0,61-4-6,-61 4-3,57-7-21,-16-1-9,-41 8-4,58 3-4,-58-3 3</inkml:trace>
  <inkml:trace contextRef="#ctx0" brushRef="#br0" timeOffset="6">3046 352 104,'0'0'43,"0"0"1,57-9-8,-57 9-31,68-7-4,-68 7-21,84-12-13,-84 12-9,79-16-1,-79 16-3</inkml:trace>
  <inkml:trace contextRef="#ctx0" brushRef="#br0" timeOffset="7">3600 112 102,'0'0'44,"0"0"2,57-44-3,-57 44-38,53-6-4,-53 6 1,0 0-1,41 40-1,-41-40-1,-18 55 1,18-55 0,-48 57-2,48-57 2,-57 47-1,57-47-1,0 0 1,-42 39 1,42-39-1,0 0 1,49 17 2,-49-17-1,69 10 0,-69-10 0,74 7-3,-74-7-6,59-1-22,-59 1-6,60 0-7,-60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2-04-25T13:44:34.4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0 232 107,'62'-24'45,"-62"24"2,78-1-4,-38 0-40,6 1-5,-3 1-7,-43-1-19,59-17-12,-59 17-4,0 0-2,0 0 1</inkml:trace>
  <inkml:trace contextRef="#ctx0" brushRef="#br0" timeOffset="1">108 30 115,'0'0'45,"0"0"2,0 0-15,0 0-27,53-32-3,-15 35-4,7 5-4,-45-8-21,89 17-9,-49-4-7,8 0-1,-6-2-3</inkml:trace>
  <inkml:trace contextRef="#ctx0" brushRef="#br0" timeOffset="2">874 100 67,'0'0'44,"-48"-5"-1,48 5 2,-30 46-16,30-46-25,3 76-2,-3-76 0,39 78 1,-39-78 0,77 56-1,-34-47 2,-1-11-1,-2-17 1,-40 19-4,63-64 0,-63 64 0,25-92 0,-27 46 0,-10 0 0,12 46 0,-54-66 0,54 66 0,-88-26-16,50 25-13,-19 13-10,11 12-8,0 19-1,10 10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ABD51-E558-4434-AB71-5D6915EF6A9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A09899-A6C5-40A2-B8F0-7C5DA3066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Zai</a:t>
            </a:r>
            <a:r>
              <a:rPr lang="en-US" dirty="0" smtClean="0"/>
              <a:t> (or </a:t>
            </a:r>
            <a:r>
              <a:rPr lang="en-US" dirty="0" err="1" smtClean="0"/>
              <a:t>sai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90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84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91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6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92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93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3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94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6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4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0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6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1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8424-3AB6-4353-8C7A-B5CC46F5BE3B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4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7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3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0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269CFB-6D98-4550-B3F0-7B2A6EEEF1C9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D40969-9FE3-495D-940A-782F4377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8E3BE9-DD89-4143-86D5-6A5F6BB02BC3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55ED90F-9EC5-4202-A21A-74DBAE9FF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EFB1FB-D034-49FC-B853-4805B830E277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2F85BF-60E0-4675-8F6E-AE6BFE40A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2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C721D6-5B9C-44FE-95AC-6C70DA4467A8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2A31685-9DFF-4DB0-930B-DAE0F6717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60DE25-F938-4423-A775-62EB73258A75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AC0790-88ED-4F3E-B207-7A1C7B959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4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18D992-F004-4053-ACF2-6C4C8700C0AF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F38954-16FE-4CBF-94D9-ABC7AD8B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02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4B9B2E-69BE-42FD-83CC-51C216BE9F6F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CE97798-08D2-4960-AE5F-2A68C550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9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F18888-6412-4DFC-B899-5992B91400A9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CCCC2B-B8C3-430A-8B62-A5BD41317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0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5A10FA-DF65-43A9-82AC-C6712961BF9B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CEEE16-DC53-467F-91CC-6D6A34562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8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21935D-5830-4EB7-BE4C-39DE8BDF617D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DE770C-E8CD-48DD-871B-39BD7BC8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02AA4C-338F-42B2-983E-3CC0C1E1B56E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833A20-31B1-4B04-A40C-207C746FE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6E882-4A10-4BA5-8394-D0953E8272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FE8B6-BA28-4AC0-BE3A-0DEAE71FC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65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7EF49D-B576-4C88-9C4B-104FF80246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2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DA9BC9-0A10-4616-AB33-3EED4E185E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66D243-5F36-4E5D-A2F9-F7746C2A81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59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2A8EC-B3DF-416E-8B3F-4C40C3AE9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7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3771C2-2E00-463A-A9FA-8AAD32D4E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75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C8EAFF-667B-46EB-A7F6-AE808818CE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52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4EA6B-4F76-47C5-904B-94BCC64E91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4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0C2CB0-399F-41F6-A7C0-A535CF0CFE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60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9153E-AFB4-4587-A92A-924FE39E5C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408709" y="612616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B35086-BB49-450E-83F7-7CA345BD201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3DA36D-DFC5-4905-B30C-2015F9E8BB50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1483A53-B597-49ED-83B6-6BAE01D5A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3529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542843" y="6480175"/>
            <a:ext cx="1992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</a:rPr>
              <a:t>Kansas State </a:t>
            </a:r>
            <a:r>
              <a:rPr lang="en-US" sz="1400" b="1" i="1" dirty="0">
                <a:solidFill>
                  <a:srgbClr val="000000"/>
                </a:solidFill>
                <a:latin typeface="Times New Roman" pitchFamily="18" charset="0"/>
              </a:rPr>
              <a:t>University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78A2B9-4B05-48A6-BB79-7540EC3AE9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300" y="133351"/>
            <a:ext cx="8905875" cy="6191250"/>
          </a:xfrm>
          <a:prstGeom prst="rect">
            <a:avLst/>
          </a:prstGeom>
          <a:noFill/>
          <a:ln w="1905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8" y="6378553"/>
            <a:ext cx="632117" cy="4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9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9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0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2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png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4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1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6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6.png"/><Relationship Id="rId5" Type="http://schemas.openxmlformats.org/officeDocument/2006/relationships/image" Target="../media/image62.wmf"/><Relationship Id="rId10" Type="http://schemas.openxmlformats.org/officeDocument/2006/relationships/image" Target="../media/image64.w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79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6.w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49.png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12" Type="http://schemas.openxmlformats.org/officeDocument/2006/relationships/image" Target="../media/image70.png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85.png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2.wmf"/><Relationship Id="rId5" Type="http://schemas.openxmlformats.org/officeDocument/2006/relationships/image" Target="../media/image26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6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customXml" Target="../ink/ink4.xml"/><Relationship Id="rId18" Type="http://schemas.openxmlformats.org/officeDocument/2006/relationships/image" Target="../media/image88.emf"/><Relationship Id="rId3" Type="http://schemas.openxmlformats.org/officeDocument/2006/relationships/image" Target="../media/image86.png"/><Relationship Id="rId7" Type="http://schemas.openxmlformats.org/officeDocument/2006/relationships/customXml" Target="../ink/ink1.xml"/><Relationship Id="rId12" Type="http://schemas.openxmlformats.org/officeDocument/2006/relationships/image" Target="../media/image85.emf"/><Relationship Id="rId17" Type="http://schemas.openxmlformats.org/officeDocument/2006/relationships/customXml" Target="../ink/ink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wmf"/><Relationship Id="rId11" Type="http://schemas.openxmlformats.org/officeDocument/2006/relationships/customXml" Target="../ink/ink3.xml"/><Relationship Id="rId5" Type="http://schemas.openxmlformats.org/officeDocument/2006/relationships/oleObject" Target="../embeddings/oleObject65.bin"/><Relationship Id="rId15" Type="http://schemas.openxmlformats.org/officeDocument/2006/relationships/customXml" Target="../ink/ink5.xml"/><Relationship Id="rId10" Type="http://schemas.openxmlformats.org/officeDocument/2006/relationships/image" Target="../media/image84.emf"/><Relationship Id="rId4" Type="http://schemas.openxmlformats.org/officeDocument/2006/relationships/image" Target="../media/image19.png"/><Relationship Id="rId9" Type="http://schemas.openxmlformats.org/officeDocument/2006/relationships/customXml" Target="../ink/ink2.xml"/><Relationship Id="rId14" Type="http://schemas.openxmlformats.org/officeDocument/2006/relationships/image" Target="../media/image8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9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27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92.png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95.png"/><Relationship Id="rId10" Type="http://schemas.openxmlformats.org/officeDocument/2006/relationships/image" Target="../media/image4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91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9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9.wmf"/><Relationship Id="rId4" Type="http://schemas.openxmlformats.org/officeDocument/2006/relationships/oleObject" Target="../embeddings/oleObject7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7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7.png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8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8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1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1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1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29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3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0.png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9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95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43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4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51.wmf"/><Relationship Id="rId3" Type="http://schemas.openxmlformats.org/officeDocument/2006/relationships/oleObject" Target="../embeddings/oleObject102.bin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50.wmf"/><Relationship Id="rId5" Type="http://schemas.openxmlformats.org/officeDocument/2006/relationships/image" Target="../media/image152.jpeg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138.wmf"/><Relationship Id="rId9" Type="http://schemas.openxmlformats.org/officeDocument/2006/relationships/image" Target="../media/image149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5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55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1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6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6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7" Type="http://schemas.openxmlformats.org/officeDocument/2006/relationships/image" Target="../media/image16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49.png"/><Relationship Id="rId4" Type="http://schemas.openxmlformats.org/officeDocument/2006/relationships/image" Target="../media/image165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6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71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72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7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8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80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32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8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4.tif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4507" y="631016"/>
            <a:ext cx="61817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Chapter 10 – Feedback Linearization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895" y="2081050"/>
            <a:ext cx="211258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Nonlinear System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72908" y="2286001"/>
            <a:ext cx="1103586" cy="72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737" y="2075795"/>
            <a:ext cx="211258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System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1115" y="3195144"/>
            <a:ext cx="2405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 Input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Transformation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6143295" y="3384331"/>
            <a:ext cx="1103586" cy="7252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9874" y="4235670"/>
            <a:ext cx="1645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Linear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784" y="1287519"/>
            <a:ext cx="249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Big Picture: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342" y="4298731"/>
            <a:ext cx="470863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does such a transformation exist?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do we find it?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(not really control design at this point)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2958660" y="3889612"/>
            <a:ext cx="572815" cy="4091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t="15855" b="71813"/>
          <a:stretch>
            <a:fillRect/>
          </a:stretch>
        </p:blipFill>
        <p:spPr bwMode="auto">
          <a:xfrm>
            <a:off x="316173" y="1514899"/>
            <a:ext cx="8307006" cy="13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" y="486727"/>
            <a:ext cx="8213097" cy="548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7" y="1591127"/>
            <a:ext cx="8570595" cy="16702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721000" y="3099432"/>
            <a:ext cx="589877" cy="1278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3130" y="4343207"/>
            <a:ext cx="1364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 Brackets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3707644" y="3571166"/>
            <a:ext cx="1116840" cy="229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91637" y="4318186"/>
            <a:ext cx="1364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58029" y="2951430"/>
            <a:ext cx="944015" cy="144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65260" y="4244454"/>
            <a:ext cx="1364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Matrix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31004"/>
              </p:ext>
            </p:extLst>
          </p:nvPr>
        </p:nvGraphicFramePr>
        <p:xfrm>
          <a:off x="3430036" y="5227497"/>
          <a:ext cx="51689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Equation" r:id="rId4" imgW="3136680" imgH="647640" progId="Equation.DSMT4">
                  <p:embed/>
                </p:oleObj>
              </mc:Choice>
              <mc:Fallback>
                <p:oleObj name="Equation" r:id="rId4" imgW="31366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036" y="5227497"/>
                        <a:ext cx="5168900" cy="955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7676277" y="3015514"/>
            <a:ext cx="223385" cy="231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 b="74946"/>
          <a:stretch>
            <a:fillRect/>
          </a:stretch>
        </p:blipFill>
        <p:spPr bwMode="auto">
          <a:xfrm>
            <a:off x="810762" y="504966"/>
            <a:ext cx="7050349" cy="26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7" idx="3"/>
          </p:cNvCxnSpPr>
          <p:nvPr/>
        </p:nvCxnSpPr>
        <p:spPr>
          <a:xfrm>
            <a:off x="1678676" y="2385174"/>
            <a:ext cx="1433016" cy="467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3900" y="2200508"/>
            <a:ext cx="1364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 Bracket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7356" y="2148192"/>
            <a:ext cx="3935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255817" y="805123"/>
          <a:ext cx="8350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1" name="Equation" r:id="rId5" imgW="507960" imgH="647640" progId="Equation.DSMT4">
                  <p:embed/>
                </p:oleObj>
              </mc:Choice>
              <mc:Fallback>
                <p:oleObj name="Equation" r:id="rId5" imgW="507960" imgH="647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817" y="805123"/>
                        <a:ext cx="835025" cy="950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6200000" flipH="1">
            <a:off x="5070826" y="2532343"/>
            <a:ext cx="342104" cy="134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07529"/>
              </p:ext>
            </p:extLst>
          </p:nvPr>
        </p:nvGraphicFramePr>
        <p:xfrm>
          <a:off x="876750" y="3364170"/>
          <a:ext cx="7259638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2" name="Equation" r:id="rId7" imgW="4419360" imgH="2057400" progId="Equation.DSMT4">
                  <p:embed/>
                </p:oleObj>
              </mc:Choice>
              <mc:Fallback>
                <p:oleObj name="Equation" r:id="rId7" imgW="4419360" imgH="2057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50" y="3364170"/>
                        <a:ext cx="7259638" cy="3022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 b="87346"/>
          <a:stretch>
            <a:fillRect/>
          </a:stretch>
        </p:blipFill>
        <p:spPr bwMode="auto">
          <a:xfrm>
            <a:off x="810762" y="504966"/>
            <a:ext cx="7050349" cy="135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255817" y="805123"/>
          <a:ext cx="8350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7" name="Equation" r:id="rId5" imgW="507960" imgH="647640" progId="Equation.DSMT4">
                  <p:embed/>
                </p:oleObj>
              </mc:Choice>
              <mc:Fallback>
                <p:oleObj name="Equation" r:id="rId5" imgW="507960" imgH="647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817" y="805123"/>
                        <a:ext cx="835025" cy="950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t="25288" b="44906"/>
          <a:stretch>
            <a:fillRect/>
          </a:stretch>
        </p:blipFill>
        <p:spPr bwMode="auto">
          <a:xfrm>
            <a:off x="1047323" y="2882103"/>
            <a:ext cx="7050349" cy="31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67150"/>
          <a:stretch/>
        </p:blipFill>
        <p:spPr>
          <a:xfrm>
            <a:off x="2176959" y="2236995"/>
            <a:ext cx="6803643" cy="4355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60436" y="2543730"/>
            <a:ext cx="292364" cy="758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7476" y="2502968"/>
            <a:ext cx="292364" cy="758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21755" y="2557107"/>
            <a:ext cx="292364" cy="758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68795" y="2516345"/>
            <a:ext cx="251724" cy="785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64359" y="2516345"/>
            <a:ext cx="543012" cy="744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8196" y="2751576"/>
            <a:ext cx="17168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[f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here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8" y="732138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(continued)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97094"/>
          <a:stretch/>
        </p:blipFill>
        <p:spPr bwMode="auto">
          <a:xfrm>
            <a:off x="241821" y="506675"/>
            <a:ext cx="8123864" cy="3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87528" y="1587500"/>
            <a:ext cx="3736428" cy="1193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7823956" y="2184400"/>
            <a:ext cx="504496" cy="5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3" idx="3"/>
            <a:endCxn id="3" idx="1"/>
          </p:cNvCxnSpPr>
          <p:nvPr/>
        </p:nvCxnSpPr>
        <p:spPr>
          <a:xfrm flipV="1">
            <a:off x="2471096" y="2184400"/>
            <a:ext cx="1616432" cy="5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65787"/>
              </p:ext>
            </p:extLst>
          </p:nvPr>
        </p:nvGraphicFramePr>
        <p:xfrm>
          <a:off x="7969047" y="1841103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70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047" y="1841103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0260"/>
              </p:ext>
            </p:extLst>
          </p:nvPr>
        </p:nvGraphicFramePr>
        <p:xfrm>
          <a:off x="3669004" y="1841104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71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004" y="1841104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1693" y="914010"/>
            <a:ext cx="636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 from Chapter 3.10.1 – Linear approximation of a system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61137"/>
              </p:ext>
            </p:extLst>
          </p:nvPr>
        </p:nvGraphicFramePr>
        <p:xfrm>
          <a:off x="5300756" y="1962163"/>
          <a:ext cx="1309972" cy="45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72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0756" y="1962163"/>
                        <a:ext cx="1309972" cy="4556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132772" y="4030170"/>
            <a:ext cx="3736428" cy="1450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7869200" y="4755384"/>
            <a:ext cx="504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  <a:endCxn id="28" idx="1"/>
          </p:cNvCxnSpPr>
          <p:nvPr/>
        </p:nvCxnSpPr>
        <p:spPr>
          <a:xfrm>
            <a:off x="2516340" y="4755384"/>
            <a:ext cx="1616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33130"/>
              </p:ext>
            </p:extLst>
          </p:nvPr>
        </p:nvGraphicFramePr>
        <p:xfrm>
          <a:off x="8014291" y="4406503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73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291" y="4406503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12044"/>
              </p:ext>
            </p:extLst>
          </p:nvPr>
        </p:nvGraphicFramePr>
        <p:xfrm>
          <a:off x="3714248" y="4406504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74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248" y="4406504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888549" y="4160272"/>
            <a:ext cx="1627791" cy="1190223"/>
            <a:chOff x="0" y="332170"/>
            <a:chExt cx="2349061" cy="1450428"/>
          </a:xfrm>
        </p:grpSpPr>
        <p:sp>
          <p:nvSpPr>
            <p:cNvPr id="34" name="Rectangle 33"/>
            <p:cNvSpPr/>
            <p:nvPr/>
          </p:nvSpPr>
          <p:spPr>
            <a:xfrm>
              <a:off x="0" y="332170"/>
              <a:ext cx="2349061" cy="1450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Control Law</a:t>
              </a:r>
              <a:endParaRPr lang="en-US" dirty="0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633104"/>
                </p:ext>
              </p:extLst>
            </p:nvPr>
          </p:nvGraphicFramePr>
          <p:xfrm>
            <a:off x="573380" y="1035103"/>
            <a:ext cx="1202732" cy="553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75" name="Equation" r:id="rId12" imgW="672840" imgH="406080" progId="Equation.DSMT4">
                    <p:embed/>
                  </p:oleObj>
                </mc:Choice>
                <mc:Fallback>
                  <p:oleObj name="Equation" r:id="rId12" imgW="6728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380" y="1035103"/>
                          <a:ext cx="1202732" cy="55328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6" name="Elbow Connector 35"/>
          <p:cNvCxnSpPr>
            <a:stCxn id="28" idx="3"/>
            <a:endCxn id="34" idx="2"/>
          </p:cNvCxnSpPr>
          <p:nvPr/>
        </p:nvCxnSpPr>
        <p:spPr>
          <a:xfrm flipH="1">
            <a:off x="1702445" y="4755384"/>
            <a:ext cx="6166755" cy="595111"/>
          </a:xfrm>
          <a:prstGeom prst="bentConnector4">
            <a:avLst>
              <a:gd name="adj1" fmla="val -3707"/>
              <a:gd name="adj2" fmla="val 1602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83308"/>
              </p:ext>
            </p:extLst>
          </p:nvPr>
        </p:nvGraphicFramePr>
        <p:xfrm>
          <a:off x="4892911" y="4440858"/>
          <a:ext cx="24193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76" name="Equation" r:id="rId14" imgW="1079280" imgH="393480" progId="Equation.DSMT4">
                  <p:embed/>
                </p:oleObj>
              </mc:Choice>
              <mc:Fallback>
                <p:oleObj name="Equation" r:id="rId14" imgW="107928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911" y="4440858"/>
                        <a:ext cx="2419350" cy="884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>
          <a:xfrm>
            <a:off x="5568950" y="2902972"/>
            <a:ext cx="850900" cy="119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34198" y="3149580"/>
            <a:ext cx="221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Taylor series at origin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853264" y="5947239"/>
            <a:ext cx="45590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not what we will do in this section!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007151" y="3544606"/>
            <a:ext cx="4414" cy="2371733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2504618" y="3544606"/>
            <a:ext cx="483096" cy="4072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68398" y="2883276"/>
            <a:ext cx="1577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Looks like a linear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9" grpId="0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3" y="407192"/>
            <a:ext cx="8574246" cy="5677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9935" y="5762573"/>
            <a:ext cx="704224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Transformation Complete: Transformed the nonlinear system into system that is linear from the input perspective.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Design: Use linear control design techniques to design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6" y="133342"/>
            <a:ext cx="4330107" cy="7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82275"/>
              </p:ext>
            </p:extLst>
          </p:nvPr>
        </p:nvGraphicFramePr>
        <p:xfrm>
          <a:off x="6102350" y="935086"/>
          <a:ext cx="1540990" cy="84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6" name="Equation" r:id="rId5" imgW="1002960" imgH="685800" progId="Equation.DSMT4">
                  <p:embed/>
                </p:oleObj>
              </mc:Choice>
              <mc:Fallback>
                <p:oleObj name="Equation" r:id="rId5" imgW="10029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2350" y="935086"/>
                        <a:ext cx="1540990" cy="8416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05694"/>
              </p:ext>
            </p:extLst>
          </p:nvPr>
        </p:nvGraphicFramePr>
        <p:xfrm>
          <a:off x="6184265" y="3246118"/>
          <a:ext cx="1687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7" name="Equation" r:id="rId7" imgW="990360" imgH="685800" progId="Equation.DSMT4">
                  <p:embed/>
                </p:oleObj>
              </mc:Choice>
              <mc:Fallback>
                <p:oleObj name="Equation" r:id="rId7" imgW="9903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4265" y="3246118"/>
                        <a:ext cx="1687513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27742"/>
              </p:ext>
            </p:extLst>
          </p:nvPr>
        </p:nvGraphicFramePr>
        <p:xfrm>
          <a:off x="1977073" y="3499142"/>
          <a:ext cx="9302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8" name="Equation" r:id="rId9" imgW="545760" imgH="457200" progId="Equation.DSMT4">
                  <p:embed/>
                </p:oleObj>
              </mc:Choice>
              <mc:Fallback>
                <p:oleObj name="Equation" r:id="rId9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7073" y="3499142"/>
                        <a:ext cx="930275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b="57176"/>
          <a:stretch/>
        </p:blipFill>
        <p:spPr>
          <a:xfrm>
            <a:off x="433489" y="298310"/>
            <a:ext cx="8173506" cy="1600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6205"/>
          <a:stretch/>
        </p:blipFill>
        <p:spPr>
          <a:xfrm>
            <a:off x="450377" y="2475793"/>
            <a:ext cx="7574508" cy="221009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30063" t="25335" b="70280"/>
          <a:stretch>
            <a:fillRect/>
          </a:stretch>
        </p:blipFill>
        <p:spPr bwMode="auto">
          <a:xfrm>
            <a:off x="1405719" y="1897028"/>
            <a:ext cx="5681625" cy="4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0377" y="4751686"/>
            <a:ext cx="8270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Transformation Complete: Transformed the nonlinear system into a linear system.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Design: Use linear control design techniques to design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882" y="2793252"/>
            <a:ext cx="2859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t="14565" r="35820" b="78973"/>
          <a:stretch/>
        </p:blipFill>
        <p:spPr bwMode="auto">
          <a:xfrm>
            <a:off x="664620" y="5522474"/>
            <a:ext cx="5579382" cy="76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73463" y="5604251"/>
            <a:ext cx="2859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62105"/>
              </p:ext>
            </p:extLst>
          </p:nvPr>
        </p:nvGraphicFramePr>
        <p:xfrm>
          <a:off x="6264322" y="5822712"/>
          <a:ext cx="197003" cy="2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2" name="Equation" r:id="rId6" imgW="114120" imgH="139680" progId="Equation.DSMT4">
                  <p:embed/>
                </p:oleObj>
              </mc:Choice>
              <mc:Fallback>
                <p:oleObj name="Equation" r:id="rId6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4322" y="5822712"/>
                        <a:ext cx="197003" cy="240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99992" y="1549239"/>
            <a:ext cx="30802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is 2x1, “directs u to a specific row”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12" idx="1"/>
          </p:cNvCxnSpPr>
          <p:nvPr/>
        </p:nvCxnSpPr>
        <p:spPr>
          <a:xfrm flipH="1">
            <a:off x="5036691" y="1872405"/>
            <a:ext cx="863301" cy="919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4774" y="2191249"/>
            <a:ext cx="10210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Scalar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711981" y="2375915"/>
            <a:ext cx="912793" cy="588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6406802" y="2375915"/>
            <a:ext cx="217972" cy="609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92082" y="729859"/>
            <a:ext cx="691541" cy="839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4149306" y="567558"/>
            <a:ext cx="37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94693" y="1043668"/>
            <a:ext cx="724619" cy="450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5297786" y="747295"/>
            <a:ext cx="42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64412"/>
              </p:ext>
            </p:extLst>
          </p:nvPr>
        </p:nvGraphicFramePr>
        <p:xfrm>
          <a:off x="5116830" y="3894357"/>
          <a:ext cx="18383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16830" y="3894357"/>
                        <a:ext cx="1838325" cy="312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4734560" y="3987065"/>
            <a:ext cx="382271" cy="339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9068" y="3198469"/>
            <a:ext cx="3736428" cy="1450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30211" t="5772" r="30254" b="88456"/>
          <a:stretch/>
        </p:blipFill>
        <p:spPr bwMode="auto">
          <a:xfrm>
            <a:off x="4918841" y="3662198"/>
            <a:ext cx="3436882" cy="68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8505496" y="3923683"/>
            <a:ext cx="504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2" idx="1"/>
          </p:cNvCxnSpPr>
          <p:nvPr/>
        </p:nvCxnSpPr>
        <p:spPr>
          <a:xfrm>
            <a:off x="4240928" y="3923683"/>
            <a:ext cx="528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62356" y="3304755"/>
            <a:ext cx="1978572" cy="1237855"/>
            <a:chOff x="1694791" y="2235740"/>
            <a:chExt cx="2349061" cy="1450428"/>
          </a:xfrm>
        </p:grpSpPr>
        <p:sp>
          <p:nvSpPr>
            <p:cNvPr id="9" name="Rectangle 8"/>
            <p:cNvSpPr/>
            <p:nvPr/>
          </p:nvSpPr>
          <p:spPr>
            <a:xfrm>
              <a:off x="1694791" y="2235740"/>
              <a:ext cx="2349061" cy="1450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Linearizing Control</a:t>
              </a:r>
              <a:endParaRPr lang="en-US" dirty="0"/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6035" t="52361" r="38856" b="42975"/>
            <a:stretch/>
          </p:blipFill>
          <p:spPr bwMode="auto">
            <a:xfrm>
              <a:off x="1789383" y="2688881"/>
              <a:ext cx="2159875" cy="54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30632"/>
              </p:ext>
            </p:extLst>
          </p:nvPr>
        </p:nvGraphicFramePr>
        <p:xfrm>
          <a:off x="8650587" y="3574802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2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587" y="3574802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21011"/>
              </p:ext>
            </p:extLst>
          </p:nvPr>
        </p:nvGraphicFramePr>
        <p:xfrm>
          <a:off x="4350544" y="3574803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3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544" y="3574803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5145" y="3282405"/>
            <a:ext cx="1627791" cy="1190223"/>
            <a:chOff x="0" y="332170"/>
            <a:chExt cx="2349061" cy="1450428"/>
          </a:xfrm>
        </p:grpSpPr>
        <p:sp>
          <p:nvSpPr>
            <p:cNvPr id="15" name="Rectangle 14"/>
            <p:cNvSpPr/>
            <p:nvPr/>
          </p:nvSpPr>
          <p:spPr>
            <a:xfrm>
              <a:off x="0" y="332170"/>
              <a:ext cx="2349061" cy="1450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Control Law</a:t>
              </a:r>
              <a:endParaRPr lang="en-US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087010"/>
                </p:ext>
              </p:extLst>
            </p:nvPr>
          </p:nvGraphicFramePr>
          <p:xfrm>
            <a:off x="585128" y="1035991"/>
            <a:ext cx="1178803" cy="552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64" name="Equation" r:id="rId8" imgW="660240" imgH="406080" progId="Equation.DSMT4">
                    <p:embed/>
                  </p:oleObj>
                </mc:Choice>
                <mc:Fallback>
                  <p:oleObj name="Equation" r:id="rId8" imgW="660240" imgH="4060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128" y="1035991"/>
                          <a:ext cx="1178803" cy="5526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31710"/>
              </p:ext>
            </p:extLst>
          </p:nvPr>
        </p:nvGraphicFramePr>
        <p:xfrm>
          <a:off x="1794052" y="3564643"/>
          <a:ext cx="225196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5"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052" y="3564643"/>
                        <a:ext cx="225196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1742936" y="3877516"/>
            <a:ext cx="51942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9" idx="2"/>
          </p:cNvCxnSpPr>
          <p:nvPr/>
        </p:nvCxnSpPr>
        <p:spPr>
          <a:xfrm rot="10800000" flipV="1">
            <a:off x="3251642" y="3923682"/>
            <a:ext cx="5506102" cy="618928"/>
          </a:xfrm>
          <a:prstGeom prst="bentConnector4">
            <a:avLst>
              <a:gd name="adj1" fmla="val -215"/>
              <a:gd name="adj2" fmla="val 2413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5" idx="2"/>
          </p:cNvCxnSpPr>
          <p:nvPr/>
        </p:nvCxnSpPr>
        <p:spPr>
          <a:xfrm rot="10800000" flipV="1">
            <a:off x="929042" y="4002512"/>
            <a:ext cx="7828703" cy="470116"/>
          </a:xfrm>
          <a:prstGeom prst="bentConnector4">
            <a:avLst>
              <a:gd name="adj1" fmla="val -106"/>
              <a:gd name="adj2" fmla="val 4269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6291" y="1150883"/>
            <a:ext cx="357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7: Implementing the Result</a:t>
            </a:r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38431" t="27762" r="40532" b="68286"/>
          <a:stretch/>
        </p:blipFill>
        <p:spPr bwMode="auto">
          <a:xfrm>
            <a:off x="2332453" y="3689877"/>
            <a:ext cx="1828800" cy="46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099483" y="2478201"/>
            <a:ext cx="0" cy="403435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453515" y="2478201"/>
            <a:ext cx="483096" cy="4072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6291" y="1816871"/>
            <a:ext cx="1577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Looks like a linear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58993"/>
              </p:ext>
            </p:extLst>
          </p:nvPr>
        </p:nvGraphicFramePr>
        <p:xfrm>
          <a:off x="1788332" y="5725751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6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332" y="5725751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4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8300" y="3442454"/>
            <a:ext cx="704224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Transformation Complete: Transformed the nonlinear system into a linear system.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Design: Use linear control design techniques to design v.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78479"/>
              </p:ext>
            </p:extLst>
          </p:nvPr>
        </p:nvGraphicFramePr>
        <p:xfrm>
          <a:off x="3127375" y="4591050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8" name="Equation" r:id="rId3" imgW="1536480" imgH="482400" progId="Equation.DSMT4">
                  <p:embed/>
                </p:oleObj>
              </mc:Choice>
              <mc:Fallback>
                <p:oleObj name="Equation" r:id="rId3" imgW="1536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7375" y="4591050"/>
                        <a:ext cx="2581275" cy="809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35" y="290905"/>
            <a:ext cx="8323665" cy="3038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2082" y="729859"/>
            <a:ext cx="1306918" cy="839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749421" y="545193"/>
            <a:ext cx="37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0028"/>
              </p:ext>
            </p:extLst>
          </p:nvPr>
        </p:nvGraphicFramePr>
        <p:xfrm>
          <a:off x="6209156" y="1957469"/>
          <a:ext cx="8524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9"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9156" y="1957469"/>
                        <a:ext cx="852487" cy="725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22189" y="2230471"/>
            <a:ext cx="879370" cy="5938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31876" y="2149311"/>
            <a:ext cx="977280" cy="18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4" y="283779"/>
            <a:ext cx="7599774" cy="2877534"/>
          </a:xfrm>
          <a:prstGeom prst="rect">
            <a:avLst/>
          </a:prstGeom>
        </p:spPr>
      </p:pic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61572"/>
              </p:ext>
            </p:extLst>
          </p:nvPr>
        </p:nvGraphicFramePr>
        <p:xfrm>
          <a:off x="2948097" y="2927785"/>
          <a:ext cx="3305558" cy="9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3" name="Equation" r:id="rId4" imgW="1854000" imgH="571320" progId="Equation.DSMT4">
                  <p:embed/>
                </p:oleObj>
              </mc:Choice>
              <mc:Fallback>
                <p:oleObj name="Equation" r:id="rId4" imgW="18540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097" y="2927785"/>
                        <a:ext cx="3305558" cy="9133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t="60802" b="3947"/>
          <a:stretch>
            <a:fillRect/>
          </a:stretch>
        </p:blipFill>
        <p:spPr bwMode="auto">
          <a:xfrm>
            <a:off x="658862" y="4041224"/>
            <a:ext cx="7722806" cy="267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87400"/>
            <a:ext cx="8882283" cy="4580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9705" y="1587500"/>
            <a:ext cx="2500195" cy="9225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Affine in u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are restricted to this type of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191646" y="505439"/>
            <a:ext cx="398059" cy="4094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09433"/>
              </p:ext>
            </p:extLst>
          </p:nvPr>
        </p:nvGraphicFramePr>
        <p:xfrm>
          <a:off x="5191646" y="2975300"/>
          <a:ext cx="2072754" cy="66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4" name="Equation" r:id="rId4" imgW="1130040" imgH="457200" progId="Equation.DSMT4">
                  <p:embed/>
                </p:oleObj>
              </mc:Choice>
              <mc:Fallback>
                <p:oleObj name="Equation" r:id="rId4" imgW="1130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646" y="2975300"/>
                        <a:ext cx="2072754" cy="6697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36595" t="8226" r="39953" b="86165"/>
          <a:stretch/>
        </p:blipFill>
        <p:spPr bwMode="auto">
          <a:xfrm>
            <a:off x="851617" y="1710606"/>
            <a:ext cx="2006221" cy="6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38032" t="34253" r="42000" b="61662"/>
          <a:stretch/>
        </p:blipFill>
        <p:spPr bwMode="auto">
          <a:xfrm>
            <a:off x="4378426" y="2686810"/>
            <a:ext cx="1708244" cy="47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16200000">
            <a:off x="2570551" y="1781521"/>
            <a:ext cx="1247081" cy="5634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T(x)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05495" y="2298460"/>
            <a:ext cx="1162795" cy="517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u(x)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315" y="1393307"/>
            <a:ext cx="7908485" cy="177915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6908"/>
              </p:ext>
            </p:extLst>
          </p:nvPr>
        </p:nvGraphicFramePr>
        <p:xfrm>
          <a:off x="3817938" y="1736725"/>
          <a:ext cx="25574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1" name="Equation" r:id="rId4" imgW="1600200" imgH="279360" progId="Equation.DSMT4">
                  <p:embed/>
                </p:oleObj>
              </mc:Choice>
              <mc:Fallback>
                <p:oleObj name="Equation" r:id="rId4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7938" y="1736725"/>
                        <a:ext cx="2557462" cy="4476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973"/>
          <a:stretch/>
        </p:blipFill>
        <p:spPr bwMode="auto">
          <a:xfrm>
            <a:off x="6773717" y="2149308"/>
            <a:ext cx="181272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08"/>
          <a:stretch/>
        </p:blipFill>
        <p:spPr bwMode="auto">
          <a:xfrm>
            <a:off x="6714734" y="2477260"/>
            <a:ext cx="18717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1617" y="1026695"/>
            <a:ext cx="497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 linearization and transformation process: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647470" y="3355396"/>
            <a:ext cx="1320820" cy="517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v(z)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6670" y="3317796"/>
            <a:ext cx="28901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standard linear control design techniques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296" y="4055595"/>
            <a:ext cx="21371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Stable closed-loop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3" y="380899"/>
            <a:ext cx="8503631" cy="5684492"/>
          </a:xfrm>
          <a:prstGeom prst="rect">
            <a:avLst/>
          </a:prstGeom>
        </p:spPr>
      </p:pic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6528771" y="2435629"/>
          <a:ext cx="8350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9" name="Equation" r:id="rId4" imgW="507960" imgH="190440" progId="Equation.DSMT4">
                  <p:embed/>
                </p:oleObj>
              </mc:Choice>
              <mc:Fallback>
                <p:oleObj name="Equation" r:id="rId4" imgW="507960" imgH="1904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771" y="2435629"/>
                        <a:ext cx="835025" cy="279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3118516" y="3088566"/>
            <a:ext cx="1902120" cy="844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38134" y="2715029"/>
            <a:ext cx="1690637" cy="121780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79929" y="1542196"/>
            <a:ext cx="1840707" cy="12669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3800" y="1822920"/>
            <a:ext cx="2707943" cy="7565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4954"/>
              </p:ext>
            </p:extLst>
          </p:nvPr>
        </p:nvGraphicFramePr>
        <p:xfrm>
          <a:off x="406398" y="5638243"/>
          <a:ext cx="2222502" cy="35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0" name="Equation" r:id="rId6" imgW="1257120" imgH="190440" progId="Equation.DSMT4">
                  <p:embed/>
                </p:oleObj>
              </mc:Choice>
              <mc:Fallback>
                <p:oleObj name="Equation" r:id="rId6" imgW="125712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98" y="5638243"/>
                        <a:ext cx="2222502" cy="35249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1532"/>
              </p:ext>
            </p:extLst>
          </p:nvPr>
        </p:nvGraphicFramePr>
        <p:xfrm>
          <a:off x="419099" y="4795837"/>
          <a:ext cx="2222501" cy="74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1" name="Equation" r:id="rId8" imgW="1168200" imgH="406080" progId="Equation.DSMT4">
                  <p:embed/>
                </p:oleObj>
              </mc:Choice>
              <mc:Fallback>
                <p:oleObj name="Equation" r:id="rId8" imgW="11682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" y="4795837"/>
                        <a:ext cx="2222501" cy="74235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973"/>
          <a:stretch/>
        </p:blipFill>
        <p:spPr bwMode="auto">
          <a:xfrm>
            <a:off x="6720981" y="1158708"/>
            <a:ext cx="181272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08"/>
          <a:stretch/>
        </p:blipFill>
        <p:spPr bwMode="auto">
          <a:xfrm>
            <a:off x="6661998" y="1486660"/>
            <a:ext cx="18717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6292013" y="1384300"/>
            <a:ext cx="286594" cy="438620"/>
          </a:xfrm>
          <a:custGeom>
            <a:avLst/>
            <a:gdLst>
              <a:gd name="connsiteX0" fmla="*/ 11216 w 291012"/>
              <a:gd name="connsiteY0" fmla="*/ 0 h 469457"/>
              <a:gd name="connsiteX1" fmla="*/ 290616 w 291012"/>
              <a:gd name="connsiteY1" fmla="*/ 127000 h 469457"/>
              <a:gd name="connsiteX2" fmla="*/ 112816 w 291012"/>
              <a:gd name="connsiteY2" fmla="*/ 444500 h 469457"/>
              <a:gd name="connsiteX0" fmla="*/ 107884 w 387291"/>
              <a:gd name="connsiteY0" fmla="*/ 0 h 463850"/>
              <a:gd name="connsiteX1" fmla="*/ 387284 w 387291"/>
              <a:gd name="connsiteY1" fmla="*/ 127000 h 463850"/>
              <a:gd name="connsiteX2" fmla="*/ 100697 w 387291"/>
              <a:gd name="connsiteY2" fmla="*/ 438620 h 463850"/>
              <a:gd name="connsiteX0" fmla="*/ 7187 w 286594"/>
              <a:gd name="connsiteY0" fmla="*/ 0 h 438620"/>
              <a:gd name="connsiteX1" fmla="*/ 286587 w 286594"/>
              <a:gd name="connsiteY1" fmla="*/ 127000 h 438620"/>
              <a:gd name="connsiteX2" fmla="*/ 0 w 286594"/>
              <a:gd name="connsiteY2" fmla="*/ 438620 h 43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594" h="438620">
                <a:moveTo>
                  <a:pt x="7187" y="0"/>
                </a:moveTo>
                <a:cubicBezTo>
                  <a:pt x="138420" y="26458"/>
                  <a:pt x="287785" y="53897"/>
                  <a:pt x="286587" y="127000"/>
                </a:cubicBezTo>
                <a:cubicBezTo>
                  <a:pt x="285389" y="200103"/>
                  <a:pt x="202329" y="402617"/>
                  <a:pt x="0" y="43862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0" y="532126"/>
            <a:ext cx="6427755" cy="6107113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t="86106" b="11121"/>
          <a:stretch>
            <a:fillRect/>
          </a:stretch>
        </p:blipFill>
        <p:spPr bwMode="auto">
          <a:xfrm>
            <a:off x="197182" y="245659"/>
            <a:ext cx="8279139" cy="3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35826"/>
              </p:ext>
            </p:extLst>
          </p:nvPr>
        </p:nvGraphicFramePr>
        <p:xfrm>
          <a:off x="5371656" y="3742309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1" name="Equation" r:id="rId5" imgW="1320480" imgH="406080" progId="Equation.DSMT4">
                  <p:embed/>
                </p:oleObj>
              </mc:Choice>
              <mc:Fallback>
                <p:oleObj name="Equation" r:id="rId5" imgW="132048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656" y="3742309"/>
                        <a:ext cx="2171700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40" t="54771" r="21614" b="21956"/>
          <a:stretch/>
        </p:blipFill>
        <p:spPr>
          <a:xfrm>
            <a:off x="320041" y="1385885"/>
            <a:ext cx="3429000" cy="1421324"/>
          </a:xfrm>
          <a:prstGeom prst="rect">
            <a:avLst/>
          </a:prstGeom>
        </p:spPr>
      </p:pic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36302"/>
              </p:ext>
            </p:extLst>
          </p:nvPr>
        </p:nvGraphicFramePr>
        <p:xfrm>
          <a:off x="4595051" y="1440813"/>
          <a:ext cx="27193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2" name="Equation" r:id="rId4" imgW="1650960" imgH="647640" progId="Equation.DSMT4">
                  <p:embed/>
                </p:oleObj>
              </mc:Choice>
              <mc:Fallback>
                <p:oleObj name="Equation" r:id="rId4" imgW="16509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051" y="1440813"/>
                        <a:ext cx="2719387" cy="949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45799"/>
              </p:ext>
            </p:extLst>
          </p:nvPr>
        </p:nvGraphicFramePr>
        <p:xfrm>
          <a:off x="393700" y="830263"/>
          <a:ext cx="16716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3" name="Equation" r:id="rId6" imgW="1015920" imgH="215640" progId="Equation.DSMT4">
                  <p:embed/>
                </p:oleObj>
              </mc:Choice>
              <mc:Fallback>
                <p:oleObj name="Equation" r:id="rId6" imgW="1015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830263"/>
                        <a:ext cx="1671638" cy="317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37052"/>
              </p:ext>
            </p:extLst>
          </p:nvPr>
        </p:nvGraphicFramePr>
        <p:xfrm>
          <a:off x="4595051" y="2541649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4" name="Equation" r:id="rId8" imgW="2577960" imgH="647640" progId="Equation.DSMT4">
                  <p:embed/>
                </p:oleObj>
              </mc:Choice>
              <mc:Fallback>
                <p:oleObj name="Equation" r:id="rId8" imgW="25779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051" y="2541649"/>
                        <a:ext cx="4246563" cy="949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749041" y="1818319"/>
            <a:ext cx="533844" cy="388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040" t="78444" r="21614"/>
          <a:stretch/>
        </p:blipFill>
        <p:spPr>
          <a:xfrm>
            <a:off x="0" y="3593592"/>
            <a:ext cx="3429000" cy="13164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484121" y="4057437"/>
            <a:ext cx="533844" cy="388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54867"/>
              </p:ext>
            </p:extLst>
          </p:nvPr>
        </p:nvGraphicFramePr>
        <p:xfrm>
          <a:off x="3429000" y="3802694"/>
          <a:ext cx="26558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5" name="Equation" r:id="rId10" imgW="1612800" imgH="647640" progId="Equation.DSMT4">
                  <p:embed/>
                </p:oleObj>
              </mc:Choice>
              <mc:Fallback>
                <p:oleObj name="Equation" r:id="rId10" imgW="16128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02694"/>
                        <a:ext cx="2655888" cy="949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4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11815"/>
              </p:ext>
            </p:extLst>
          </p:nvPr>
        </p:nvGraphicFramePr>
        <p:xfrm>
          <a:off x="645160" y="495046"/>
          <a:ext cx="603408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3" name="Equation" r:id="rId3" imgW="3670200" imgH="2908080" progId="Equation.DSMT4">
                  <p:embed/>
                </p:oleObj>
              </mc:Choice>
              <mc:Fallback>
                <p:oleObj name="Equation" r:id="rId3" imgW="3670200" imgH="290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" y="495046"/>
                        <a:ext cx="6034088" cy="427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6" y="515276"/>
            <a:ext cx="7295396" cy="2918158"/>
          </a:xfrm>
          <a:prstGeom prst="rect">
            <a:avLst/>
          </a:prstGeom>
        </p:spPr>
      </p:pic>
      <p:graphicFrame>
        <p:nvGraphicFramePr>
          <p:cNvPr id="1228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38737"/>
              </p:ext>
            </p:extLst>
          </p:nvPr>
        </p:nvGraphicFramePr>
        <p:xfrm>
          <a:off x="220599" y="984422"/>
          <a:ext cx="3154363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1" name="Equation" r:id="rId4" imgW="1917360" imgH="787320" progId="Equation.DSMT4">
                  <p:embed/>
                </p:oleObj>
              </mc:Choice>
              <mc:Fallback>
                <p:oleObj name="Equation" r:id="rId4" imgW="1917360" imgH="7873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99" y="984422"/>
                        <a:ext cx="3154363" cy="1157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02" y="3464777"/>
            <a:ext cx="7905750" cy="3095625"/>
          </a:xfrm>
          <a:prstGeom prst="rect">
            <a:avLst/>
          </a:prstGeom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587028"/>
              </p:ext>
            </p:extLst>
          </p:nvPr>
        </p:nvGraphicFramePr>
        <p:xfrm>
          <a:off x="128016" y="3805314"/>
          <a:ext cx="3154362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2" name="Equation" r:id="rId7" imgW="1917360" imgH="787320" progId="Equation.DSMT4">
                  <p:embed/>
                </p:oleObj>
              </mc:Choice>
              <mc:Fallback>
                <p:oleObj name="Equation" r:id="rId7" imgW="19173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" y="3805314"/>
                        <a:ext cx="3154362" cy="1157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320158"/>
              </p:ext>
            </p:extLst>
          </p:nvPr>
        </p:nvGraphicFramePr>
        <p:xfrm>
          <a:off x="5480270" y="983215"/>
          <a:ext cx="3663730" cy="5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3" name="Equation" r:id="rId9" imgW="3162240" imgH="444240" progId="Equation.DSMT4">
                  <p:embed/>
                </p:oleObj>
              </mc:Choice>
              <mc:Fallback>
                <p:oleObj name="Equation" r:id="rId9" imgW="3162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270" y="983215"/>
                        <a:ext cx="3663730" cy="579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53"/>
          <a:stretch/>
        </p:blipFill>
        <p:spPr>
          <a:xfrm>
            <a:off x="306152" y="749300"/>
            <a:ext cx="8596548" cy="5321039"/>
          </a:xfrm>
          <a:prstGeom prst="rect">
            <a:avLst/>
          </a:prstGeom>
        </p:spPr>
      </p:pic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1570346" y="5989733"/>
          <a:ext cx="593248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0" name="Equation" r:id="rId4" imgW="3606480" imgH="190440" progId="Equation.DSMT4">
                  <p:embed/>
                </p:oleObj>
              </mc:Choice>
              <mc:Fallback>
                <p:oleObj name="Equation" r:id="rId4" imgW="3606480" imgH="1904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346" y="5989733"/>
                        <a:ext cx="5932488" cy="280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16366"/>
              </p:ext>
            </p:extLst>
          </p:nvPr>
        </p:nvGraphicFramePr>
        <p:xfrm>
          <a:off x="3383978" y="3165214"/>
          <a:ext cx="56578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1" name="Equation" r:id="rId6" imgW="3441600" imgH="457200" progId="Equation.DSMT4">
                  <p:embed/>
                </p:oleObj>
              </mc:Choice>
              <mc:Fallback>
                <p:oleObj name="Equation" r:id="rId6" imgW="344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8" y="3165214"/>
                        <a:ext cx="5657850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 b="53729"/>
          <a:stretch>
            <a:fillRect/>
          </a:stretch>
        </p:blipFill>
        <p:spPr bwMode="auto">
          <a:xfrm>
            <a:off x="737689" y="395785"/>
            <a:ext cx="7657221" cy="492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3261815" y="1248766"/>
            <a:ext cx="1037230" cy="279783"/>
          </a:xfrm>
          <a:custGeom>
            <a:avLst/>
            <a:gdLst>
              <a:gd name="connsiteX0" fmla="*/ 0 w 1746913"/>
              <a:gd name="connsiteY0" fmla="*/ 34120 h 34120"/>
              <a:gd name="connsiteX1" fmla="*/ 1746913 w 1746913"/>
              <a:gd name="connsiteY1" fmla="*/ 20472 h 34120"/>
              <a:gd name="connsiteX0" fmla="*/ 0 w 1624084"/>
              <a:gd name="connsiteY0" fmla="*/ 20039 h 20472"/>
              <a:gd name="connsiteX1" fmla="*/ 1624084 w 1624084"/>
              <a:gd name="connsiteY1" fmla="*/ 20472 h 2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4084" h="20472">
                <a:moveTo>
                  <a:pt x="0" y="20039"/>
                </a:moveTo>
                <a:cubicBezTo>
                  <a:pt x="691486" y="2979"/>
                  <a:pt x="1260144" y="0"/>
                  <a:pt x="1624084" y="2047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611109">
            <a:off x="3249642" y="1960745"/>
            <a:ext cx="1037230" cy="250671"/>
          </a:xfrm>
          <a:custGeom>
            <a:avLst/>
            <a:gdLst>
              <a:gd name="connsiteX0" fmla="*/ 0 w 1746913"/>
              <a:gd name="connsiteY0" fmla="*/ 34120 h 34120"/>
              <a:gd name="connsiteX1" fmla="*/ 1746913 w 1746913"/>
              <a:gd name="connsiteY1" fmla="*/ 20472 h 34120"/>
              <a:gd name="connsiteX0" fmla="*/ 0 w 1624084"/>
              <a:gd name="connsiteY0" fmla="*/ 20039 h 20472"/>
              <a:gd name="connsiteX1" fmla="*/ 1624084 w 1624084"/>
              <a:gd name="connsiteY1" fmla="*/ 20472 h 2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4084" h="20472">
                <a:moveTo>
                  <a:pt x="0" y="20039"/>
                </a:moveTo>
                <a:cubicBezTo>
                  <a:pt x="691486" y="2979"/>
                  <a:pt x="1260144" y="0"/>
                  <a:pt x="1624084" y="2047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18441" y="1152578"/>
            <a:ext cx="1815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matched to 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441" y="1834293"/>
            <a:ext cx="1815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Matched to 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773" y="2397541"/>
            <a:ext cx="18151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above procedure.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9817" y="5453662"/>
            <a:ext cx="4128513" cy="3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45882" b="7847"/>
          <a:stretch>
            <a:fillRect/>
          </a:stretch>
        </p:blipFill>
        <p:spPr bwMode="auto">
          <a:xfrm>
            <a:off x="792279" y="1390691"/>
            <a:ext cx="7510887" cy="48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6159" b="84226"/>
          <a:stretch>
            <a:fillRect/>
          </a:stretch>
        </p:blipFill>
        <p:spPr bwMode="auto">
          <a:xfrm>
            <a:off x="269446" y="249628"/>
            <a:ext cx="7483363" cy="10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5010912" y="4584192"/>
            <a:ext cx="963168" cy="748449"/>
          </a:xfrm>
          <a:custGeom>
            <a:avLst/>
            <a:gdLst>
              <a:gd name="connsiteX0" fmla="*/ 0 w 963168"/>
              <a:gd name="connsiteY0" fmla="*/ 682752 h 748449"/>
              <a:gd name="connsiteX1" fmla="*/ 768096 w 963168"/>
              <a:gd name="connsiteY1" fmla="*/ 682752 h 748449"/>
              <a:gd name="connsiteX2" fmla="*/ 963168 w 963168"/>
              <a:gd name="connsiteY2" fmla="*/ 0 h 7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168" h="748449">
                <a:moveTo>
                  <a:pt x="0" y="682752"/>
                </a:moveTo>
                <a:cubicBezTo>
                  <a:pt x="303784" y="739648"/>
                  <a:pt x="607568" y="796544"/>
                  <a:pt x="768096" y="682752"/>
                </a:cubicBezTo>
                <a:cubicBezTo>
                  <a:pt x="928624" y="568960"/>
                  <a:pt x="945896" y="284480"/>
                  <a:pt x="963168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23237" y="4958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7017" y="220264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50892" y="2532888"/>
            <a:ext cx="352044" cy="454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62135" t="39479" r="26640" b="54158"/>
          <a:stretch/>
        </p:blipFill>
        <p:spPr bwMode="auto">
          <a:xfrm>
            <a:off x="7240176" y="3224294"/>
            <a:ext cx="859536" cy="67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404805"/>
              </p:ext>
            </p:extLst>
          </p:nvPr>
        </p:nvGraphicFramePr>
        <p:xfrm>
          <a:off x="5802313" y="2968625"/>
          <a:ext cx="23193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5" name="Equation" r:id="rId4" imgW="1409400" imgH="190440" progId="Equation.DSMT4">
                  <p:embed/>
                </p:oleObj>
              </mc:Choice>
              <mc:Fallback>
                <p:oleObj name="Equation" r:id="rId4" imgW="1409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2968625"/>
                        <a:ext cx="2319337" cy="280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5010912" y="2852928"/>
            <a:ext cx="731520" cy="255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b="62444"/>
          <a:stretch>
            <a:fillRect/>
          </a:stretch>
        </p:blipFill>
        <p:spPr bwMode="auto">
          <a:xfrm>
            <a:off x="236490" y="157655"/>
            <a:ext cx="8300383" cy="42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47653"/>
              </p:ext>
            </p:extLst>
          </p:nvPr>
        </p:nvGraphicFramePr>
        <p:xfrm>
          <a:off x="1418897" y="4650828"/>
          <a:ext cx="68373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Equation" r:id="rId4" imgW="3606480" imgH="596880" progId="Equation.DSMT4">
                  <p:embed/>
                </p:oleObj>
              </mc:Choice>
              <mc:Fallback>
                <p:oleObj name="Equation" r:id="rId4" imgW="3606480" imgH="59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97" y="4650828"/>
                        <a:ext cx="6837362" cy="10144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222938" y="3673367"/>
            <a:ext cx="1198179" cy="977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874692"/>
              </p:ext>
            </p:extLst>
          </p:nvPr>
        </p:nvGraphicFramePr>
        <p:xfrm>
          <a:off x="4835201" y="3708072"/>
          <a:ext cx="22875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Equation" r:id="rId6" imgW="1206360" imgH="266400" progId="Equation.DSMT4">
                  <p:embed/>
                </p:oleObj>
              </mc:Choice>
              <mc:Fallback>
                <p:oleObj name="Equation" r:id="rId6" imgW="120636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201" y="3708072"/>
                        <a:ext cx="2287588" cy="454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 b="48253"/>
          <a:stretch>
            <a:fillRect/>
          </a:stretch>
        </p:blipFill>
        <p:spPr bwMode="auto">
          <a:xfrm>
            <a:off x="824054" y="50567"/>
            <a:ext cx="7125421" cy="52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84459" y="769767"/>
            <a:ext cx="24406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only depend on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41" y="2518954"/>
            <a:ext cx="24406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Moved the nonlinearities to the bottom equation where they are matched with u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10800000">
            <a:off x="4204986" y="3380112"/>
            <a:ext cx="1267766" cy="250192"/>
          </a:xfrm>
          <a:custGeom>
            <a:avLst/>
            <a:gdLst>
              <a:gd name="connsiteX0" fmla="*/ 0 w 1746913"/>
              <a:gd name="connsiteY0" fmla="*/ 34120 h 34120"/>
              <a:gd name="connsiteX1" fmla="*/ 1746913 w 1746913"/>
              <a:gd name="connsiteY1" fmla="*/ 20472 h 34120"/>
              <a:gd name="connsiteX0" fmla="*/ 0 w 1624084"/>
              <a:gd name="connsiteY0" fmla="*/ 20039 h 20472"/>
              <a:gd name="connsiteX1" fmla="*/ 1624084 w 1624084"/>
              <a:gd name="connsiteY1" fmla="*/ 20472 h 2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4084" h="20472">
                <a:moveTo>
                  <a:pt x="0" y="20039"/>
                </a:moveTo>
                <a:cubicBezTo>
                  <a:pt x="691486" y="2979"/>
                  <a:pt x="1260144" y="0"/>
                  <a:pt x="1624084" y="2047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03824"/>
              </p:ext>
            </p:extLst>
          </p:nvPr>
        </p:nvGraphicFramePr>
        <p:xfrm>
          <a:off x="2740152" y="2237495"/>
          <a:ext cx="995536" cy="3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7"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152" y="2237495"/>
                        <a:ext cx="995536" cy="3620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l="33136" t="27046" r="25392" b="61409"/>
          <a:stretch/>
        </p:blipFill>
        <p:spPr bwMode="auto">
          <a:xfrm>
            <a:off x="2431050" y="5364752"/>
            <a:ext cx="3547872" cy="13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80477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5240746" y="2942639"/>
            <a:ext cx="253847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19685" y="2876673"/>
            <a:ext cx="3873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10990779">
            <a:off x="4536792" y="1672269"/>
            <a:ext cx="2404796" cy="1868189"/>
          </a:xfrm>
          <a:custGeom>
            <a:avLst/>
            <a:gdLst>
              <a:gd name="connsiteX0" fmla="*/ 3393 w 4712810"/>
              <a:gd name="connsiteY0" fmla="*/ 1414259 h 2988860"/>
              <a:gd name="connsiteX1" fmla="*/ 2405160 w 4712810"/>
              <a:gd name="connsiteY1" fmla="*/ 320 h 2988860"/>
              <a:gd name="connsiteX2" fmla="*/ 2356405 w 4712810"/>
              <a:gd name="connsiteY2" fmla="*/ 1494430 h 2988860"/>
              <a:gd name="connsiteX3" fmla="*/ 3393 w 4712810"/>
              <a:gd name="connsiteY3" fmla="*/ 1414259 h 2988860"/>
              <a:gd name="connsiteX0" fmla="*/ 3393 w 4712810"/>
              <a:gd name="connsiteY0" fmla="*/ 1414259 h 2988860"/>
              <a:gd name="connsiteX1" fmla="*/ 2405160 w 4712810"/>
              <a:gd name="connsiteY1" fmla="*/ 320 h 2988860"/>
              <a:gd name="connsiteX0" fmla="*/ 0 w 2401767"/>
              <a:gd name="connsiteY0" fmla="*/ 1430619 h 1430619"/>
              <a:gd name="connsiteX1" fmla="*/ 2401767 w 2401767"/>
              <a:gd name="connsiteY1" fmla="*/ 16680 h 1430619"/>
              <a:gd name="connsiteX2" fmla="*/ 0 w 2401767"/>
              <a:gd name="connsiteY2" fmla="*/ 1430619 h 1430619"/>
              <a:gd name="connsiteX0" fmla="*/ 0 w 2401767"/>
              <a:gd name="connsiteY0" fmla="*/ 1430619 h 1430619"/>
              <a:gd name="connsiteX1" fmla="*/ 2401767 w 2401767"/>
              <a:gd name="connsiteY1" fmla="*/ 16680 h 1430619"/>
              <a:gd name="connsiteX0" fmla="*/ 3029 w 2404796"/>
              <a:gd name="connsiteY0" fmla="*/ 1430619 h 1868189"/>
              <a:gd name="connsiteX1" fmla="*/ 2404796 w 2404796"/>
              <a:gd name="connsiteY1" fmla="*/ 16680 h 1868189"/>
              <a:gd name="connsiteX2" fmla="*/ 3029 w 2404796"/>
              <a:gd name="connsiteY2" fmla="*/ 1430619 h 1868189"/>
              <a:gd name="connsiteX0" fmla="*/ 0 w 2404796"/>
              <a:gd name="connsiteY0" fmla="*/ 1868189 h 1868189"/>
              <a:gd name="connsiteX1" fmla="*/ 2404796 w 2404796"/>
              <a:gd name="connsiteY1" fmla="*/ 16680 h 18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4796" h="1868189" stroke="0" extrusionOk="0">
                <a:moveTo>
                  <a:pt x="3029" y="1430619"/>
                </a:moveTo>
                <a:cubicBezTo>
                  <a:pt x="71222" y="625611"/>
                  <a:pt x="1133909" y="0"/>
                  <a:pt x="2404796" y="16680"/>
                </a:cubicBezTo>
                <a:lnTo>
                  <a:pt x="3029" y="1430619"/>
                </a:lnTo>
                <a:close/>
              </a:path>
              <a:path w="2404796" h="1868189" fill="none">
                <a:moveTo>
                  <a:pt x="0" y="1868189"/>
                </a:moveTo>
                <a:cubicBezTo>
                  <a:pt x="68193" y="1063181"/>
                  <a:pt x="1133909" y="0"/>
                  <a:pt x="2404796" y="1668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06469"/>
              </p:ext>
            </p:extLst>
          </p:nvPr>
        </p:nvGraphicFramePr>
        <p:xfrm>
          <a:off x="550105" y="2196254"/>
          <a:ext cx="3062115" cy="115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6" name="Equation" r:id="rId3" imgW="1473120" imgH="622080" progId="Equation.DSMT4">
                  <p:embed/>
                </p:oleObj>
              </mc:Choice>
              <mc:Fallback>
                <p:oleObj name="Equation" r:id="rId3" imgW="1473120" imgH="622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05" y="2196254"/>
                        <a:ext cx="3062115" cy="11558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93575"/>
              </p:ext>
            </p:extLst>
          </p:nvPr>
        </p:nvGraphicFramePr>
        <p:xfrm>
          <a:off x="7114488" y="1608785"/>
          <a:ext cx="13192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7" name="Equation" r:id="rId5" imgW="634680" imgH="215640" progId="Equation.DSMT4">
                  <p:embed/>
                </p:oleObj>
              </mc:Choice>
              <mc:Fallback>
                <p:oleObj name="Equation" r:id="rId5" imgW="63468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488" y="1608785"/>
                        <a:ext cx="1319212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47157"/>
              </p:ext>
            </p:extLst>
          </p:nvPr>
        </p:nvGraphicFramePr>
        <p:xfrm>
          <a:off x="8327078" y="2905393"/>
          <a:ext cx="317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8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078" y="2905393"/>
                        <a:ext cx="317500" cy="376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56303"/>
              </p:ext>
            </p:extLst>
          </p:nvPr>
        </p:nvGraphicFramePr>
        <p:xfrm>
          <a:off x="1694502" y="4617073"/>
          <a:ext cx="50133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9" name="Equation" r:id="rId9" imgW="2412720" imgH="406080" progId="Equation.DSMT4">
                  <p:embed/>
                </p:oleObj>
              </mc:Choice>
              <mc:Fallback>
                <p:oleObj name="Equation" r:id="rId9" imgW="241272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502" y="4617073"/>
                        <a:ext cx="5013325" cy="754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082" y="1217141"/>
            <a:ext cx="3547872" cy="3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endCxn id="9" idx="2"/>
          </p:cNvCxnSpPr>
          <p:nvPr/>
        </p:nvCxnSpPr>
        <p:spPr>
          <a:xfrm flipV="1">
            <a:off x="1987296" y="1607013"/>
            <a:ext cx="187722" cy="550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249" y="22578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53387" y="3571076"/>
            <a:ext cx="387369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43319"/>
              </p:ext>
            </p:extLst>
          </p:nvPr>
        </p:nvGraphicFramePr>
        <p:xfrm>
          <a:off x="6072757" y="3612552"/>
          <a:ext cx="3952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0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757" y="3612552"/>
                        <a:ext cx="395288" cy="28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9068" y="2049191"/>
            <a:ext cx="3736428" cy="1450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8505496" y="2774405"/>
            <a:ext cx="504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2" idx="1"/>
          </p:cNvCxnSpPr>
          <p:nvPr/>
        </p:nvCxnSpPr>
        <p:spPr>
          <a:xfrm>
            <a:off x="4240928" y="2774405"/>
            <a:ext cx="528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62356" y="2155477"/>
            <a:ext cx="1978572" cy="123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Linearizing Control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96229"/>
              </p:ext>
            </p:extLst>
          </p:nvPr>
        </p:nvGraphicFramePr>
        <p:xfrm>
          <a:off x="8650587" y="2425524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7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587" y="2425524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47401"/>
              </p:ext>
            </p:extLst>
          </p:nvPr>
        </p:nvGraphicFramePr>
        <p:xfrm>
          <a:off x="4350544" y="2425525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8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544" y="2425525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5144" y="1875931"/>
            <a:ext cx="1627791" cy="1796943"/>
            <a:chOff x="0" y="533084"/>
            <a:chExt cx="2349061" cy="1635621"/>
          </a:xfrm>
        </p:grpSpPr>
        <p:sp>
          <p:nvSpPr>
            <p:cNvPr id="15" name="Rectangle 14"/>
            <p:cNvSpPr/>
            <p:nvPr/>
          </p:nvSpPr>
          <p:spPr>
            <a:xfrm>
              <a:off x="0" y="533084"/>
              <a:ext cx="2349061" cy="163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Control Law</a:t>
              </a:r>
              <a:endParaRPr lang="en-US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941413"/>
                </p:ext>
              </p:extLst>
            </p:nvPr>
          </p:nvGraphicFramePr>
          <p:xfrm>
            <a:off x="369273" y="1040155"/>
            <a:ext cx="1610515" cy="920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529" name="Equation" r:id="rId8" imgW="901440" imgH="888840" progId="Equation.DSMT4">
                    <p:embed/>
                  </p:oleObj>
                </mc:Choice>
                <mc:Fallback>
                  <p:oleObj name="Equation" r:id="rId8" imgW="901440" imgH="888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73" y="1040155"/>
                          <a:ext cx="1610515" cy="9200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08922"/>
              </p:ext>
            </p:extLst>
          </p:nvPr>
        </p:nvGraphicFramePr>
        <p:xfrm>
          <a:off x="1811925" y="2433015"/>
          <a:ext cx="19367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30"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925" y="2433015"/>
                        <a:ext cx="193675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>
            <a:stCxn id="15" idx="3"/>
            <a:endCxn id="9" idx="1"/>
          </p:cNvCxnSpPr>
          <p:nvPr/>
        </p:nvCxnSpPr>
        <p:spPr>
          <a:xfrm>
            <a:off x="1742935" y="2774403"/>
            <a:ext cx="51942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9" idx="2"/>
          </p:cNvCxnSpPr>
          <p:nvPr/>
        </p:nvCxnSpPr>
        <p:spPr>
          <a:xfrm rot="10800000" flipV="1">
            <a:off x="3251642" y="2774404"/>
            <a:ext cx="5506102" cy="618928"/>
          </a:xfrm>
          <a:prstGeom prst="bentConnector4">
            <a:avLst>
              <a:gd name="adj1" fmla="val -215"/>
              <a:gd name="adj2" fmla="val 2413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5" idx="2"/>
          </p:cNvCxnSpPr>
          <p:nvPr/>
        </p:nvCxnSpPr>
        <p:spPr>
          <a:xfrm rot="10800000" flipV="1">
            <a:off x="929041" y="3026488"/>
            <a:ext cx="7828709" cy="646386"/>
          </a:xfrm>
          <a:prstGeom prst="bentConnector4">
            <a:avLst>
              <a:gd name="adj1" fmla="val -106"/>
              <a:gd name="adj2" fmla="val 2890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6291" y="395665"/>
            <a:ext cx="357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9: Implementing the Result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2" cstate="print"/>
          <a:srcRect l="20952" t="8826" r="45396" b="84172"/>
          <a:stretch/>
        </p:blipFill>
        <p:spPr bwMode="auto">
          <a:xfrm>
            <a:off x="5348874" y="2480484"/>
            <a:ext cx="2576813" cy="7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13" cstate="print"/>
          <a:srcRect l="35126" t="27046" r="38665" b="70026"/>
          <a:stretch/>
        </p:blipFill>
        <p:spPr bwMode="auto">
          <a:xfrm>
            <a:off x="2402146" y="2514672"/>
            <a:ext cx="1730524" cy="2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02146" y="4449676"/>
            <a:ext cx="1873495" cy="1636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41768"/>
              </p:ext>
            </p:extLst>
          </p:nvPr>
        </p:nvGraphicFramePr>
        <p:xfrm>
          <a:off x="2555155" y="4745689"/>
          <a:ext cx="942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31" name="Equation" r:id="rId14" imgW="558720" imgH="203040" progId="Equation.DSMT4">
                  <p:embed/>
                </p:oleObj>
              </mc:Choice>
              <mc:Fallback>
                <p:oleObj name="Equation" r:id="rId14" imgW="5587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155" y="4745689"/>
                        <a:ext cx="942975" cy="33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52926"/>
              </p:ext>
            </p:extLst>
          </p:nvPr>
        </p:nvGraphicFramePr>
        <p:xfrm>
          <a:off x="1767054" y="4978257"/>
          <a:ext cx="2159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32" name="Equation" r:id="rId16" imgW="126720" imgH="126720" progId="Equation.DSMT4">
                  <p:embed/>
                </p:oleObj>
              </mc:Choice>
              <mc:Fallback>
                <p:oleObj name="Equation" r:id="rId16" imgW="12672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054" y="4978257"/>
                        <a:ext cx="215900" cy="211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54212"/>
              </p:ext>
            </p:extLst>
          </p:nvPr>
        </p:nvGraphicFramePr>
        <p:xfrm>
          <a:off x="2422796" y="2864947"/>
          <a:ext cx="1657689" cy="45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33" name="Equation" r:id="rId18" imgW="927000" imgH="253800" progId="Equation.DSMT4">
                  <p:embed/>
                </p:oleObj>
              </mc:Choice>
              <mc:Fallback>
                <p:oleObj name="Equation" r:id="rId18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22796" y="2864947"/>
                        <a:ext cx="1657689" cy="4529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/>
          <a:srcRect t="19657" b="11252"/>
          <a:stretch/>
        </p:blipFill>
        <p:spPr>
          <a:xfrm>
            <a:off x="2555155" y="5265945"/>
            <a:ext cx="1609725" cy="63835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2059458" y="1604267"/>
            <a:ext cx="0" cy="465513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1576362" y="1501164"/>
            <a:ext cx="483096" cy="4072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6291" y="942937"/>
            <a:ext cx="1577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Looks like a linear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b="70848"/>
          <a:stretch/>
        </p:blipFill>
        <p:spPr bwMode="auto">
          <a:xfrm>
            <a:off x="774510" y="1292983"/>
            <a:ext cx="7363209" cy="3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41696" y="464024"/>
            <a:ext cx="70422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Always good to try this approach but may not be able to find a suitable transformation.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91238" y="3278066"/>
            <a:ext cx="17753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 on the determinant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696" y="4297243"/>
            <a:ext cx="78927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“lives” behind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must possess certain properties so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“enough access” to the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435" y="4956281"/>
            <a:ext cx="7934324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g(x)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Review Lie Bracket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span? </a:t>
            </a:r>
            <a:r>
              <a:rPr lang="en-US" dirty="0"/>
              <a:t>set of vectors </a:t>
            </a:r>
            <a:r>
              <a:rPr lang="en-US" dirty="0" smtClean="0"/>
              <a:t>that is </a:t>
            </a:r>
            <a:r>
              <a:rPr lang="en-US" dirty="0"/>
              <a:t>the set of all linear combinations of the elements of that set</a:t>
            </a:r>
            <a:r>
              <a:rPr lang="en-US" dirty="0" smtClean="0"/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distribution? Review Distributions sections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hat is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involutive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distribution?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1228" y="6364230"/>
            <a:ext cx="4680640" cy="2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0" idx="3"/>
          </p:cNvCxnSpPr>
          <p:nvPr/>
        </p:nvCxnSpPr>
        <p:spPr>
          <a:xfrm flipH="1">
            <a:off x="8137719" y="5833444"/>
            <a:ext cx="293040" cy="612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83939" y="5642828"/>
            <a:ext cx="116006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Lie Brackets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08206" y="6139755"/>
            <a:ext cx="655902" cy="306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2914" y="5835942"/>
            <a:ext cx="6823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Matrix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31052" b="50702"/>
          <a:stretch/>
        </p:blipFill>
        <p:spPr bwMode="auto">
          <a:xfrm>
            <a:off x="1058290" y="1103585"/>
            <a:ext cx="7363209" cy="18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92728" y="2424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8043" y="3490349"/>
            <a:ext cx="149912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n=2 (size of x)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13109" b="70848"/>
          <a:stretch/>
        </p:blipFill>
        <p:spPr bwMode="auto">
          <a:xfrm>
            <a:off x="206952" y="4304557"/>
            <a:ext cx="8098280" cy="18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3457903" y="3644238"/>
            <a:ext cx="2680140" cy="1484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867396" y="3644238"/>
            <a:ext cx="3270647" cy="1484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>
            <a:off x="3599793" y="3644238"/>
            <a:ext cx="2538250" cy="2145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5462" y="5213702"/>
            <a:ext cx="1324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27282" y="5874021"/>
            <a:ext cx="1522484" cy="11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 t="48278" b="14883"/>
          <a:stretch>
            <a:fillRect/>
          </a:stretch>
        </p:blipFill>
        <p:spPr bwMode="auto">
          <a:xfrm>
            <a:off x="747215" y="579795"/>
            <a:ext cx="7755556" cy="39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t="84763" b="10717"/>
          <a:stretch/>
        </p:blipFill>
        <p:spPr bwMode="auto">
          <a:xfrm>
            <a:off x="415877" y="4653555"/>
            <a:ext cx="8418231" cy="51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3182112" y="3946425"/>
            <a:ext cx="816864" cy="719328"/>
          </a:xfrm>
          <a:custGeom>
            <a:avLst/>
            <a:gdLst>
              <a:gd name="connsiteX0" fmla="*/ 816864 w 816864"/>
              <a:gd name="connsiteY0" fmla="*/ 719328 h 719328"/>
              <a:gd name="connsiteX1" fmla="*/ 0 w 816864"/>
              <a:gd name="connsiteY1" fmla="*/ 0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6864" h="719328">
                <a:moveTo>
                  <a:pt x="816864" y="719328"/>
                </a:moveTo>
                <a:lnTo>
                  <a:pt x="0" y="0"/>
                </a:ln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34734"/>
              </p:ext>
            </p:extLst>
          </p:nvPr>
        </p:nvGraphicFramePr>
        <p:xfrm>
          <a:off x="2343150" y="5165725"/>
          <a:ext cx="20034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8" name="Equation" r:id="rId5" imgW="1422360" imgH="457200" progId="Equation.DSMT4">
                  <p:embed/>
                </p:oleObj>
              </mc:Choice>
              <mc:Fallback>
                <p:oleObj name="Equation" r:id="rId5" imgW="1422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3150" y="5165725"/>
                        <a:ext cx="200342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5877" y="4578588"/>
            <a:ext cx="8086894" cy="137951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5763" y="2906819"/>
              <a:ext cx="161925" cy="323850"/>
            </p14:xfrm>
          </p:contentPart>
        </mc:Choice>
        <mc:Fallback xmlns="">
          <p:pic>
            <p:nvPicPr>
              <p:cNvPr id="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4248" y="2898183"/>
                <a:ext cx="186754" cy="34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75" y="2595669"/>
              <a:ext cx="223838" cy="195262"/>
            </p14:xfrm>
          </p:contentPart>
        </mc:Choice>
        <mc:Fallback xmlns="">
          <p:pic>
            <p:nvPicPr>
              <p:cNvPr id="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9620" y="2579847"/>
                <a:ext cx="254427" cy="226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2200" y="2584556"/>
              <a:ext cx="211138" cy="119063"/>
            </p14:xfrm>
          </p:contentPart>
        </mc:Choice>
        <mc:Fallback xmlns="">
          <p:pic>
            <p:nvPicPr>
              <p:cNvPr id="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1751" y="2571247"/>
                <a:ext cx="237440" cy="14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605194"/>
              <a:ext cx="628650" cy="112712"/>
            </p14:xfrm>
          </p:contentPart>
        </mc:Choice>
        <mc:Fallback xmlns="">
          <p:pic>
            <p:nvPicPr>
              <p:cNvPr id="1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2331" y="2588989"/>
                <a:ext cx="650973" cy="145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2679806"/>
              <a:ext cx="1403350" cy="127000"/>
            </p14:xfrm>
          </p:contentPart>
        </mc:Choice>
        <mc:Fallback xmlns="">
          <p:pic>
            <p:nvPicPr>
              <p:cNvPr id="1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9859" y="2664336"/>
                <a:ext cx="1428551" cy="155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8275" y="2773469"/>
              <a:ext cx="407988" cy="130175"/>
            </p14:xfrm>
          </p:contentPart>
        </mc:Choice>
        <mc:Fallback xmlns="">
          <p:pic>
            <p:nvPicPr>
              <p:cNvPr id="1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9993" y="2757287"/>
                <a:ext cx="432835" cy="1625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b="78922"/>
          <a:stretch/>
        </p:blipFill>
        <p:spPr bwMode="auto">
          <a:xfrm>
            <a:off x="1217637" y="573205"/>
            <a:ext cx="6201006" cy="19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54044"/>
              </p:ext>
            </p:extLst>
          </p:nvPr>
        </p:nvGraphicFramePr>
        <p:xfrm>
          <a:off x="1735277" y="4988650"/>
          <a:ext cx="51657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8" name="Equation" r:id="rId5" imgW="3060360" imgH="583920" progId="Equation.DSMT4">
                  <p:embed/>
                </p:oleObj>
              </mc:Choice>
              <mc:Fallback>
                <p:oleObj name="Equation" r:id="rId5" imgW="30603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5277" y="4988650"/>
                        <a:ext cx="5165725" cy="985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409454" y="2556184"/>
            <a:ext cx="3736428" cy="1450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>
            <a:off x="6145882" y="3281398"/>
            <a:ext cx="504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1881314" y="3281398"/>
            <a:ext cx="528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72956"/>
              </p:ext>
            </p:extLst>
          </p:nvPr>
        </p:nvGraphicFramePr>
        <p:xfrm>
          <a:off x="6280233" y="2911176"/>
          <a:ext cx="2365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9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233" y="2911176"/>
                        <a:ext cx="236538" cy="276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972183"/>
              </p:ext>
            </p:extLst>
          </p:nvPr>
        </p:nvGraphicFramePr>
        <p:xfrm>
          <a:off x="1990930" y="2932518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0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930" y="2932518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2386" y="2964597"/>
            <a:ext cx="2372418" cy="8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7349" y="2255788"/>
            <a:ext cx="1416147" cy="1450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6213496" y="2981002"/>
            <a:ext cx="28247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2" idx="1"/>
          </p:cNvCxnSpPr>
          <p:nvPr/>
        </p:nvCxnSpPr>
        <p:spPr>
          <a:xfrm>
            <a:off x="4269209" y="2981002"/>
            <a:ext cx="528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90637" y="2362074"/>
            <a:ext cx="1978572" cy="123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Linearizing Control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27596"/>
              </p:ext>
            </p:extLst>
          </p:nvPr>
        </p:nvGraphicFramePr>
        <p:xfrm>
          <a:off x="8678868" y="2632121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3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68" y="2632121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56893"/>
              </p:ext>
            </p:extLst>
          </p:nvPr>
        </p:nvGraphicFramePr>
        <p:xfrm>
          <a:off x="4378825" y="2632122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4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25" y="2632122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43426" y="2339724"/>
            <a:ext cx="1627791" cy="1190223"/>
            <a:chOff x="0" y="332170"/>
            <a:chExt cx="2349061" cy="1450428"/>
          </a:xfrm>
        </p:grpSpPr>
        <p:sp>
          <p:nvSpPr>
            <p:cNvPr id="15" name="Rectangle 14"/>
            <p:cNvSpPr/>
            <p:nvPr/>
          </p:nvSpPr>
          <p:spPr>
            <a:xfrm>
              <a:off x="0" y="332170"/>
              <a:ext cx="2349061" cy="1450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Control Law</a:t>
              </a:r>
              <a:endParaRPr lang="en-US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585128" y="1035991"/>
            <a:ext cx="1178803" cy="552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35" name="Equation" r:id="rId7" imgW="660240" imgH="406080" progId="Equation.DSMT4">
                    <p:embed/>
                  </p:oleObj>
                </mc:Choice>
                <mc:Fallback>
                  <p:oleObj name="Equation" r:id="rId7" imgW="6602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128" y="1035991"/>
                          <a:ext cx="1178803" cy="5526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96463"/>
              </p:ext>
            </p:extLst>
          </p:nvPr>
        </p:nvGraphicFramePr>
        <p:xfrm>
          <a:off x="1822333" y="2621962"/>
          <a:ext cx="225196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6" name="Equation" r:id="rId9" imgW="114120" imgH="139680" progId="Equation.DSMT4">
                  <p:embed/>
                </p:oleObj>
              </mc:Choice>
              <mc:Fallback>
                <p:oleObj name="Equation" r:id="rId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333" y="2621962"/>
                        <a:ext cx="225196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1771217" y="2934835"/>
            <a:ext cx="51942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9" idx="2"/>
          </p:cNvCxnSpPr>
          <p:nvPr/>
        </p:nvCxnSpPr>
        <p:spPr>
          <a:xfrm rot="10800000" flipV="1">
            <a:off x="3279923" y="2981001"/>
            <a:ext cx="5506102" cy="618928"/>
          </a:xfrm>
          <a:prstGeom prst="bentConnector4">
            <a:avLst>
              <a:gd name="adj1" fmla="val -215"/>
              <a:gd name="adj2" fmla="val 2413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5" idx="2"/>
          </p:cNvCxnSpPr>
          <p:nvPr/>
        </p:nvCxnSpPr>
        <p:spPr>
          <a:xfrm rot="10800000" flipV="1">
            <a:off x="957323" y="3059831"/>
            <a:ext cx="7828703" cy="470116"/>
          </a:xfrm>
          <a:prstGeom prst="bentConnector4">
            <a:avLst>
              <a:gd name="adj1" fmla="val -106"/>
              <a:gd name="adj2" fmla="val 4269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27764" y="1535520"/>
            <a:ext cx="0" cy="403435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481796" y="1535520"/>
            <a:ext cx="483096" cy="4072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4572" y="874190"/>
            <a:ext cx="1577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Looks like a linear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05499"/>
              </p:ext>
            </p:extLst>
          </p:nvPr>
        </p:nvGraphicFramePr>
        <p:xfrm>
          <a:off x="1807869" y="4762794"/>
          <a:ext cx="234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7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869" y="4762794"/>
                        <a:ext cx="234950" cy="276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6859118" y="2254983"/>
            <a:ext cx="1416147" cy="1450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6501"/>
          <a:stretch/>
        </p:blipFill>
        <p:spPr bwMode="auto">
          <a:xfrm>
            <a:off x="4914831" y="2898605"/>
            <a:ext cx="1246223" cy="2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88" r="40128" b="-2753"/>
          <a:stretch/>
        </p:blipFill>
        <p:spPr bwMode="auto">
          <a:xfrm>
            <a:off x="7047723" y="2885076"/>
            <a:ext cx="1045589" cy="33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1753" y="2780961"/>
            <a:ext cx="1891456" cy="557737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"/>
          <a:stretch/>
        </p:blipFill>
        <p:spPr bwMode="auto">
          <a:xfrm>
            <a:off x="244572" y="289865"/>
            <a:ext cx="6201006" cy="44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3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22283" b="26980"/>
          <a:stretch/>
        </p:blipFill>
        <p:spPr bwMode="auto">
          <a:xfrm>
            <a:off x="849147" y="341193"/>
            <a:ext cx="7728259" cy="57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160060" y="2088108"/>
            <a:ext cx="326181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28156" y="2950204"/>
            <a:ext cx="24815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2120"/>
              </p:ext>
            </p:extLst>
          </p:nvPr>
        </p:nvGraphicFramePr>
        <p:xfrm>
          <a:off x="6816133" y="3207223"/>
          <a:ext cx="21224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1" name="Equation" r:id="rId4" imgW="1257120" imgH="431640" progId="Equation.DSMT4">
                  <p:embed/>
                </p:oleObj>
              </mc:Choice>
              <mc:Fallback>
                <p:oleObj name="Equation" r:id="rId4" imgW="12571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133" y="3207223"/>
                        <a:ext cx="2122487" cy="728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414449" y="3398293"/>
            <a:ext cx="354841" cy="300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62321"/>
              </p:ext>
            </p:extLst>
          </p:nvPr>
        </p:nvGraphicFramePr>
        <p:xfrm>
          <a:off x="6630988" y="4502150"/>
          <a:ext cx="24003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2" name="Equation" r:id="rId6" imgW="1422360" imgH="177480" progId="Equation.DSMT4">
                  <p:embed/>
                </p:oleObj>
              </mc:Choice>
              <mc:Fallback>
                <p:oleObj name="Equation" r:id="rId6" imgW="14223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4502150"/>
                        <a:ext cx="2400300" cy="300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5324904" y="4167117"/>
            <a:ext cx="1266965" cy="4594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83346"/>
              </p:ext>
            </p:extLst>
          </p:nvPr>
        </p:nvGraphicFramePr>
        <p:xfrm>
          <a:off x="5324904" y="5927678"/>
          <a:ext cx="33210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3" name="Equation" r:id="rId8" imgW="1968480" imgH="431640" progId="Equation.DSMT4">
                  <p:embed/>
                </p:oleObj>
              </mc:Choice>
              <mc:Fallback>
                <p:oleObj name="Equation" r:id="rId8" imgW="19684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904" y="5927678"/>
                        <a:ext cx="3321050" cy="728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2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 b="57496"/>
          <a:stretch>
            <a:fillRect/>
          </a:stretch>
        </p:blipFill>
        <p:spPr bwMode="auto">
          <a:xfrm>
            <a:off x="500632" y="968990"/>
            <a:ext cx="7422045" cy="459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81602"/>
              </p:ext>
            </p:extLst>
          </p:nvPr>
        </p:nvGraphicFramePr>
        <p:xfrm>
          <a:off x="5340397" y="2968600"/>
          <a:ext cx="16494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0" name="Equation" r:id="rId4" imgW="977760" imgH="177480" progId="Equation.DSMT4">
                  <p:embed/>
                </p:oleObj>
              </mc:Choice>
              <mc:Fallback>
                <p:oleObj name="Equation" r:id="rId4" imgW="97776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97" y="2968600"/>
                        <a:ext cx="1649413" cy="300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58741" b="23718"/>
          <a:stretch/>
        </p:blipFill>
        <p:spPr bwMode="auto">
          <a:xfrm>
            <a:off x="111454" y="3313834"/>
            <a:ext cx="8588377" cy="20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37735" b="44999"/>
          <a:stretch/>
        </p:blipFill>
        <p:spPr bwMode="auto">
          <a:xfrm>
            <a:off x="-2" y="1296540"/>
            <a:ext cx="8588377" cy="20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b="85594"/>
          <a:stretch>
            <a:fillRect/>
          </a:stretch>
        </p:blipFill>
        <p:spPr bwMode="auto">
          <a:xfrm>
            <a:off x="0" y="136480"/>
            <a:ext cx="6615372" cy="12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13175"/>
              </p:ext>
            </p:extLst>
          </p:nvPr>
        </p:nvGraphicFramePr>
        <p:xfrm>
          <a:off x="5046083" y="4940781"/>
          <a:ext cx="2286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9" name="Equation" r:id="rId4" imgW="1206360" imgH="266400" progId="Equation.DSMT4">
                  <p:embed/>
                </p:oleObj>
              </mc:Choice>
              <mc:Fallback>
                <p:oleObj name="Equation" r:id="rId4" imgW="120636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083" y="4940781"/>
                        <a:ext cx="2286000" cy="4540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18906"/>
              </p:ext>
            </p:extLst>
          </p:nvPr>
        </p:nvGraphicFramePr>
        <p:xfrm>
          <a:off x="468479" y="531835"/>
          <a:ext cx="1019127" cy="25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0" name="Equation" r:id="rId6" imgW="685800" imgH="190440" progId="Equation.DSMT4">
                  <p:embed/>
                </p:oleObj>
              </mc:Choice>
              <mc:Fallback>
                <p:oleObj name="Equation" r:id="rId6" imgW="68580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9" y="531835"/>
                        <a:ext cx="1019127" cy="252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45706"/>
              </p:ext>
            </p:extLst>
          </p:nvPr>
        </p:nvGraphicFramePr>
        <p:xfrm>
          <a:off x="768515" y="2989983"/>
          <a:ext cx="20939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" name="Equation" r:id="rId8" imgW="1104840" imgH="190440" progId="Equation.DSMT4">
                  <p:embed/>
                </p:oleObj>
              </mc:Choice>
              <mc:Fallback>
                <p:oleObj name="Equation" r:id="rId8" imgW="11048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15" y="2989983"/>
                        <a:ext cx="2093913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862428" y="2852382"/>
            <a:ext cx="904354" cy="376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84043"/>
              </p:ext>
            </p:extLst>
          </p:nvPr>
        </p:nvGraphicFramePr>
        <p:xfrm>
          <a:off x="474663" y="5521325"/>
          <a:ext cx="76374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" name="Equation" r:id="rId10" imgW="4635360" imgH="838080" progId="Equation.DSMT4">
                  <p:embed/>
                </p:oleObj>
              </mc:Choice>
              <mc:Fallback>
                <p:oleObj name="Equation" r:id="rId10" imgW="46353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5521325"/>
                        <a:ext cx="7637462" cy="1238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 t="41735" b="9222"/>
          <a:stretch>
            <a:fillRect/>
          </a:stretch>
        </p:blipFill>
        <p:spPr bwMode="auto">
          <a:xfrm>
            <a:off x="705348" y="409433"/>
            <a:ext cx="7157757" cy="51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5145206" y="2129051"/>
            <a:ext cx="1353464" cy="2142698"/>
          </a:xfrm>
          <a:custGeom>
            <a:avLst/>
            <a:gdLst>
              <a:gd name="connsiteX0" fmla="*/ 791570 w 1353464"/>
              <a:gd name="connsiteY0" fmla="*/ 0 h 2142698"/>
              <a:gd name="connsiteX1" fmla="*/ 1323833 w 1353464"/>
              <a:gd name="connsiteY1" fmla="*/ 1241946 h 2142698"/>
              <a:gd name="connsiteX2" fmla="*/ 0 w 1353464"/>
              <a:gd name="connsiteY2" fmla="*/ 2142698 h 214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3464" h="2142698">
                <a:moveTo>
                  <a:pt x="791570" y="0"/>
                </a:moveTo>
                <a:cubicBezTo>
                  <a:pt x="1123665" y="442415"/>
                  <a:pt x="1455761" y="884830"/>
                  <a:pt x="1323833" y="1241946"/>
                </a:cubicBezTo>
                <a:cubicBezTo>
                  <a:pt x="1191905" y="1599062"/>
                  <a:pt x="232012" y="1988023"/>
                  <a:pt x="0" y="214269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469039" y="3193576"/>
            <a:ext cx="1371813" cy="1924334"/>
          </a:xfrm>
          <a:custGeom>
            <a:avLst/>
            <a:gdLst>
              <a:gd name="connsiteX0" fmla="*/ 1037230 w 1371813"/>
              <a:gd name="connsiteY0" fmla="*/ 1924334 h 1924334"/>
              <a:gd name="connsiteX1" fmla="*/ 1310185 w 1371813"/>
              <a:gd name="connsiteY1" fmla="*/ 341194 h 1924334"/>
              <a:gd name="connsiteX2" fmla="*/ 0 w 1371813"/>
              <a:gd name="connsiteY2" fmla="*/ 0 h 19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813" h="1924334">
                <a:moveTo>
                  <a:pt x="1037230" y="1924334"/>
                </a:moveTo>
                <a:cubicBezTo>
                  <a:pt x="1260143" y="1293125"/>
                  <a:pt x="1483057" y="661916"/>
                  <a:pt x="1310185" y="341194"/>
                </a:cubicBezTo>
                <a:cubicBezTo>
                  <a:pt x="1137313" y="20472"/>
                  <a:pt x="568656" y="10236"/>
                  <a:pt x="0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3206" y="4783540"/>
            <a:ext cx="7014949" cy="66874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b="71494"/>
          <a:stretch/>
        </p:blipFill>
        <p:spPr bwMode="auto">
          <a:xfrm>
            <a:off x="748492" y="1098644"/>
            <a:ext cx="7638267" cy="30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29037" b="13597"/>
          <a:stretch/>
        </p:blipFill>
        <p:spPr bwMode="auto">
          <a:xfrm>
            <a:off x="120697" y="436727"/>
            <a:ext cx="7437591" cy="59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091821" y="5848065"/>
            <a:ext cx="4967785" cy="42990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717023"/>
              </p:ext>
            </p:extLst>
          </p:nvPr>
        </p:nvGraphicFramePr>
        <p:xfrm>
          <a:off x="5388473" y="3826823"/>
          <a:ext cx="33004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00" name="Equation" r:id="rId4" imgW="1955520" imgH="203040" progId="Equation.DSMT4">
                  <p:embed/>
                </p:oleObj>
              </mc:Choice>
              <mc:Fallback>
                <p:oleObj name="Equation" r:id="rId4" imgW="195552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473" y="3826823"/>
                        <a:ext cx="3300412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7029"/>
              </p:ext>
            </p:extLst>
          </p:nvPr>
        </p:nvGraphicFramePr>
        <p:xfrm>
          <a:off x="5403898" y="4157284"/>
          <a:ext cx="33004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01" name="Equation" r:id="rId6" imgW="1955520" imgH="203040" progId="Equation.DSMT4">
                  <p:embed/>
                </p:oleObj>
              </mc:Choice>
              <mc:Fallback>
                <p:oleObj name="Equation" r:id="rId6" imgW="19555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98" y="4157284"/>
                        <a:ext cx="3300413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1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/>
          <a:srcRect b="42267"/>
          <a:stretch>
            <a:fillRect/>
          </a:stretch>
        </p:blipFill>
        <p:spPr bwMode="auto">
          <a:xfrm>
            <a:off x="1252822" y="432605"/>
            <a:ext cx="6729137" cy="53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2364"/>
              </p:ext>
            </p:extLst>
          </p:nvPr>
        </p:nvGraphicFramePr>
        <p:xfrm>
          <a:off x="6772508" y="4631281"/>
          <a:ext cx="20367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9" name="Equation" r:id="rId4" imgW="1206360" imgH="660240" progId="Equation.DSMT4">
                  <p:embed/>
                </p:oleObj>
              </mc:Choice>
              <mc:Fallback>
                <p:oleObj name="Equation" r:id="rId4" imgW="1206360" imgH="660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508" y="4631281"/>
                        <a:ext cx="2036763" cy="1114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/>
          <a:srcRect t="57733" b="3752"/>
          <a:stretch>
            <a:fillRect/>
          </a:stretch>
        </p:blipFill>
        <p:spPr bwMode="auto">
          <a:xfrm>
            <a:off x="745854" y="89164"/>
            <a:ext cx="7487982" cy="3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028111"/>
              </p:ext>
            </p:extLst>
          </p:nvPr>
        </p:nvGraphicFramePr>
        <p:xfrm>
          <a:off x="7182993" y="3194932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0" name="Equation" r:id="rId4" imgW="812520" imgH="406080" progId="Equation.DSMT4">
                  <p:embed/>
                </p:oleObj>
              </mc:Choice>
              <mc:Fallback>
                <p:oleObj name="Equation" r:id="rId4" imgW="81252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993" y="3194932"/>
                        <a:ext cx="1371600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b="91148"/>
          <a:stretch/>
        </p:blipFill>
        <p:spPr bwMode="auto">
          <a:xfrm>
            <a:off x="633572" y="4315057"/>
            <a:ext cx="7600264" cy="9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8435" b="56663"/>
          <a:stretch/>
        </p:blipFill>
        <p:spPr bwMode="auto">
          <a:xfrm>
            <a:off x="534347" y="280416"/>
            <a:ext cx="7600264" cy="37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4499" y="4720782"/>
            <a:ext cx="211258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>
            <a:off x="2639674" y="5013169"/>
            <a:ext cx="56482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317079" y="4997815"/>
            <a:ext cx="56482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4499" y="5305557"/>
            <a:ext cx="211258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474" y="481314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92474" y="483236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204499" y="4720782"/>
            <a:ext cx="2112580" cy="984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43922" b="27122"/>
          <a:stretch/>
        </p:blipFill>
        <p:spPr bwMode="auto">
          <a:xfrm>
            <a:off x="412063" y="523347"/>
            <a:ext cx="7725751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72886" b="21721"/>
          <a:stretch/>
        </p:blipFill>
        <p:spPr bwMode="auto">
          <a:xfrm>
            <a:off x="887550" y="4571996"/>
            <a:ext cx="7725751" cy="5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804160" y="5012638"/>
            <a:ext cx="553516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 b="58431"/>
          <a:stretch>
            <a:fillRect/>
          </a:stretch>
        </p:blipFill>
        <p:spPr bwMode="auto">
          <a:xfrm>
            <a:off x="587651" y="1033106"/>
            <a:ext cx="8012779" cy="431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541735"/>
              </p:ext>
            </p:extLst>
          </p:nvPr>
        </p:nvGraphicFramePr>
        <p:xfrm>
          <a:off x="5726303" y="2157984"/>
          <a:ext cx="1909994" cy="103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4" name="Equation" r:id="rId4" imgW="1218960" imgH="660240" progId="Equation.DSMT4">
                  <p:embed/>
                </p:oleObj>
              </mc:Choice>
              <mc:Fallback>
                <p:oleObj name="Equation" r:id="rId4" imgW="12189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6303" y="2157984"/>
                        <a:ext cx="1909994" cy="10335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3520" y="43789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26144" y="1659118"/>
            <a:ext cx="150829" cy="169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40571" b="6546"/>
          <a:stretch>
            <a:fillRect/>
          </a:stretch>
        </p:blipFill>
        <p:spPr bwMode="auto">
          <a:xfrm>
            <a:off x="473265" y="573204"/>
            <a:ext cx="7984968" cy="54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51776" y="3974592"/>
            <a:ext cx="170688" cy="353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88992" y="3974592"/>
            <a:ext cx="2462784" cy="176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528637"/>
            <a:ext cx="5695950" cy="5800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4025" y="1800520"/>
            <a:ext cx="5921113" cy="4147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 b="49999"/>
          <a:stretch>
            <a:fillRect/>
          </a:stretch>
        </p:blipFill>
        <p:spPr bwMode="auto">
          <a:xfrm>
            <a:off x="818013" y="177421"/>
            <a:ext cx="7124984" cy="500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03698" y="5225459"/>
          <a:ext cx="3003526" cy="130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9" name="Equation" r:id="rId4" imgW="1828800" imgH="888840" progId="Equation.DSMT4">
                  <p:embed/>
                </p:oleObj>
              </mc:Choice>
              <mc:Fallback>
                <p:oleObj name="Equation" r:id="rId4" imgW="1828800" imgH="888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98" y="5225459"/>
                        <a:ext cx="3003526" cy="13078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487606" y="3889612"/>
            <a:ext cx="1760561" cy="140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575714" y="1692323"/>
            <a:ext cx="3043453" cy="327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2536" y="1791076"/>
            <a:ext cx="238769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than here, square brackets still indicate a matrix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3775075" y="5222875"/>
          <a:ext cx="4922838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0" name="Equation" r:id="rId6" imgW="2997000" imgH="952200" progId="Equation.DSMT4">
                  <p:embed/>
                </p:oleObj>
              </mc:Choice>
              <mc:Fallback>
                <p:oleObj name="Equation" r:id="rId6" imgW="2997000" imgH="952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222875"/>
                        <a:ext cx="4922838" cy="1400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 flipV="1">
            <a:off x="5097440" y="4483290"/>
            <a:ext cx="2845559" cy="702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7528" y="1587500"/>
            <a:ext cx="3736428" cy="1193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7823956" y="2184400"/>
            <a:ext cx="504496" cy="5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" idx="1"/>
          </p:cNvCxnSpPr>
          <p:nvPr/>
        </p:nvCxnSpPr>
        <p:spPr>
          <a:xfrm flipV="1">
            <a:off x="2471096" y="2184400"/>
            <a:ext cx="1616432" cy="5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969047" y="1841103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6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047" y="1841103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669004" y="1841104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004" y="1841104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1693" y="914010"/>
            <a:ext cx="636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 from Chapter 3.10.1 – Linear approximation of a system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69561"/>
              </p:ext>
            </p:extLst>
          </p:nvPr>
        </p:nvGraphicFramePr>
        <p:xfrm>
          <a:off x="5203267" y="1980718"/>
          <a:ext cx="15954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8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3267" y="1980718"/>
                        <a:ext cx="1595437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132772" y="4030170"/>
            <a:ext cx="3736428" cy="1450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7869200" y="4755384"/>
            <a:ext cx="504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  <a:endCxn id="28" idx="1"/>
          </p:cNvCxnSpPr>
          <p:nvPr/>
        </p:nvCxnSpPr>
        <p:spPr>
          <a:xfrm>
            <a:off x="2516340" y="4755384"/>
            <a:ext cx="1616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8014291" y="4406503"/>
          <a:ext cx="2143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9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291" y="4406503"/>
                        <a:ext cx="214313" cy="233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3714248" y="4406504"/>
          <a:ext cx="2143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0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248" y="4406504"/>
                        <a:ext cx="214312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888549" y="4160272"/>
            <a:ext cx="1627791" cy="1190223"/>
            <a:chOff x="0" y="332170"/>
            <a:chExt cx="2349061" cy="1450428"/>
          </a:xfrm>
        </p:grpSpPr>
        <p:sp>
          <p:nvSpPr>
            <p:cNvPr id="34" name="Rectangle 33"/>
            <p:cNvSpPr/>
            <p:nvPr/>
          </p:nvSpPr>
          <p:spPr>
            <a:xfrm>
              <a:off x="0" y="332170"/>
              <a:ext cx="2349061" cy="1450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Control Law</a:t>
              </a:r>
              <a:endParaRPr lang="en-US" dirty="0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573380" y="1035103"/>
            <a:ext cx="1202732" cy="553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41" name="Equation" r:id="rId11" imgW="672840" imgH="406080" progId="Equation.DSMT4">
                    <p:embed/>
                  </p:oleObj>
                </mc:Choice>
                <mc:Fallback>
                  <p:oleObj name="Equation" r:id="rId11" imgW="6728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380" y="1035103"/>
                          <a:ext cx="1202732" cy="55328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6" name="Elbow Connector 35"/>
          <p:cNvCxnSpPr>
            <a:stCxn id="28" idx="3"/>
            <a:endCxn id="34" idx="2"/>
          </p:cNvCxnSpPr>
          <p:nvPr/>
        </p:nvCxnSpPr>
        <p:spPr>
          <a:xfrm flipH="1">
            <a:off x="1702445" y="4755384"/>
            <a:ext cx="6166755" cy="595111"/>
          </a:xfrm>
          <a:prstGeom prst="bentConnector4">
            <a:avLst>
              <a:gd name="adj1" fmla="val -3707"/>
              <a:gd name="adj2" fmla="val 1602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60132"/>
              </p:ext>
            </p:extLst>
          </p:nvPr>
        </p:nvGraphicFramePr>
        <p:xfrm>
          <a:off x="4272113" y="4469326"/>
          <a:ext cx="3524541" cy="68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2" name="Equation" r:id="rId13" imgW="2019240" imgH="393480" progId="Equation.DSMT4">
                  <p:embed/>
                </p:oleObj>
              </mc:Choice>
              <mc:Fallback>
                <p:oleObj name="Equation" r:id="rId13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113" y="4469326"/>
                        <a:ext cx="3524541" cy="6885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>
          <a:xfrm>
            <a:off x="5568950" y="2902972"/>
            <a:ext cx="850900" cy="119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34198" y="3149580"/>
            <a:ext cx="221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Taylor series at origin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55107" y="440930"/>
            <a:ext cx="488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Supplemental Notes on Linearization</a:t>
            </a:r>
            <a:endParaRPr lang="en-US" sz="2400" b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007151" y="3544606"/>
            <a:ext cx="4414" cy="2371733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2504618" y="3544606"/>
            <a:ext cx="483096" cy="4072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68398" y="2883276"/>
            <a:ext cx="1577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Looks like a linear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9" grpId="0"/>
      <p:bldP spid="25" grpId="0" animBg="1"/>
      <p:bldP spid="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tes_Page_202.tif"/>
          <p:cNvPicPr>
            <a:picLocks noChangeAspect="1"/>
          </p:cNvPicPr>
          <p:nvPr/>
        </p:nvPicPr>
        <p:blipFill>
          <a:blip r:embed="rId3" cstate="print"/>
          <a:srcRect l="17467" t="15694" r="17594" b="64927"/>
          <a:stretch>
            <a:fillRect/>
          </a:stretch>
        </p:blipFill>
        <p:spPr>
          <a:xfrm>
            <a:off x="266700" y="1781174"/>
            <a:ext cx="8163893" cy="31527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1752600"/>
            <a:ext cx="8401050" cy="847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107" y="440930"/>
            <a:ext cx="488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Supplemental Notes on Linearization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3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tes_Page_202.tif"/>
          <p:cNvPicPr>
            <a:picLocks noChangeAspect="1"/>
          </p:cNvPicPr>
          <p:nvPr/>
        </p:nvPicPr>
        <p:blipFill>
          <a:blip r:embed="rId3" cstate="print"/>
          <a:srcRect l="22156" t="37909" r="17288" b="40972"/>
          <a:stretch>
            <a:fillRect/>
          </a:stretch>
        </p:blipFill>
        <p:spPr>
          <a:xfrm>
            <a:off x="1066800" y="971551"/>
            <a:ext cx="6500299" cy="2933700"/>
          </a:xfrm>
          <a:prstGeom prst="rect">
            <a:avLst/>
          </a:prstGeom>
        </p:spPr>
      </p:pic>
      <p:pic>
        <p:nvPicPr>
          <p:cNvPr id="4" name="Picture 3" descr="Notes_Page_202.tif"/>
          <p:cNvPicPr>
            <a:picLocks noChangeAspect="1"/>
          </p:cNvPicPr>
          <p:nvPr/>
        </p:nvPicPr>
        <p:blipFill>
          <a:blip r:embed="rId3" cstate="print"/>
          <a:srcRect l="16389" t="59722" r="15850" b="23889"/>
          <a:stretch>
            <a:fillRect/>
          </a:stretch>
        </p:blipFill>
        <p:spPr>
          <a:xfrm>
            <a:off x="556647" y="3867150"/>
            <a:ext cx="7425303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5271" y="5752897"/>
            <a:ext cx="39533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so you need “n” values for the equilibrium point.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0075" y="4800600"/>
            <a:ext cx="7134225" cy="1352550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107" y="440930"/>
            <a:ext cx="488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Supplemental Notes on Linearization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22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Linearization: </a:t>
            </a:r>
            <a:r>
              <a:rPr lang="en-US" sz="3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Notes_Page_203.tif"/>
          <p:cNvPicPr>
            <a:picLocks noChangeAspect="1"/>
          </p:cNvPicPr>
          <p:nvPr/>
        </p:nvPicPr>
        <p:blipFill>
          <a:blip r:embed="rId3" cstate="print"/>
          <a:srcRect l="16928" t="13056" r="40862" b="67917"/>
          <a:stretch>
            <a:fillRect/>
          </a:stretch>
        </p:blipFill>
        <p:spPr>
          <a:xfrm>
            <a:off x="714373" y="1047748"/>
            <a:ext cx="4245429" cy="2476501"/>
          </a:xfrm>
          <a:prstGeom prst="rect">
            <a:avLst/>
          </a:prstGeom>
        </p:spPr>
      </p:pic>
      <p:pic>
        <p:nvPicPr>
          <p:cNvPr id="10" name="Picture 9" descr="Notes_Page_203.tif"/>
          <p:cNvPicPr>
            <a:picLocks noChangeAspect="1"/>
          </p:cNvPicPr>
          <p:nvPr/>
        </p:nvPicPr>
        <p:blipFill>
          <a:blip r:embed="rId3" cstate="print"/>
          <a:srcRect l="21601" t="32500" r="56651" b="59167"/>
          <a:stretch>
            <a:fillRect/>
          </a:stretch>
        </p:blipFill>
        <p:spPr>
          <a:xfrm>
            <a:off x="5276850" y="1809750"/>
            <a:ext cx="2497138" cy="1238250"/>
          </a:xfrm>
          <a:prstGeom prst="rect">
            <a:avLst/>
          </a:prstGeom>
        </p:spPr>
      </p:pic>
      <p:pic>
        <p:nvPicPr>
          <p:cNvPr id="11" name="Picture 10" descr="Notes_Page_203.tif"/>
          <p:cNvPicPr>
            <a:picLocks noChangeAspect="1"/>
          </p:cNvPicPr>
          <p:nvPr/>
        </p:nvPicPr>
        <p:blipFill>
          <a:blip r:embed="rId3" cstate="print"/>
          <a:srcRect l="16748" t="41528" r="26994" b="44028"/>
          <a:stretch>
            <a:fillRect/>
          </a:stretch>
        </p:blipFill>
        <p:spPr>
          <a:xfrm>
            <a:off x="1170568" y="3771900"/>
            <a:ext cx="6335315" cy="21050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2475" y="1162050"/>
            <a:ext cx="7267575" cy="2457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Linearization 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 descr="Notes_Page_203.tif"/>
          <p:cNvPicPr>
            <a:picLocks noChangeAspect="1"/>
          </p:cNvPicPr>
          <p:nvPr/>
        </p:nvPicPr>
        <p:blipFill>
          <a:blip r:embed="rId3" cstate="print"/>
          <a:srcRect l="17108" t="55833" r="26095" b="14167"/>
          <a:stretch>
            <a:fillRect/>
          </a:stretch>
        </p:blipFill>
        <p:spPr>
          <a:xfrm>
            <a:off x="923924" y="1152525"/>
            <a:ext cx="6883753" cy="47053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95349" y="1133474"/>
            <a:ext cx="5095875" cy="466725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tes_Page_204.tif"/>
          <p:cNvPicPr>
            <a:picLocks noChangeAspect="1"/>
          </p:cNvPicPr>
          <p:nvPr/>
        </p:nvPicPr>
        <p:blipFill>
          <a:blip r:embed="rId3" cstate="print"/>
          <a:srcRect l="17467" t="10556" r="19804" b="55277"/>
          <a:stretch>
            <a:fillRect/>
          </a:stretch>
        </p:blipFill>
        <p:spPr>
          <a:xfrm>
            <a:off x="952500" y="1022150"/>
            <a:ext cx="7225293" cy="509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Linearization 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5349" y="1057276"/>
            <a:ext cx="3067051" cy="704850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otes_Page_204.tif"/>
          <p:cNvPicPr>
            <a:picLocks noChangeAspect="1"/>
          </p:cNvPicPr>
          <p:nvPr/>
        </p:nvPicPr>
        <p:blipFill>
          <a:blip r:embed="rId3" cstate="print"/>
          <a:srcRect l="19804" t="45556" r="16903" b="31605"/>
          <a:stretch>
            <a:fillRect/>
          </a:stretch>
        </p:blipFill>
        <p:spPr>
          <a:xfrm>
            <a:off x="495299" y="904874"/>
            <a:ext cx="6873669" cy="3209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Linearization 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 descr="Notes_Page_204.tif"/>
          <p:cNvPicPr>
            <a:picLocks noChangeAspect="1"/>
          </p:cNvPicPr>
          <p:nvPr/>
        </p:nvPicPr>
        <p:blipFill>
          <a:blip r:embed="rId3" cstate="print"/>
          <a:srcRect l="19804" t="72176" r="29643" b="13569"/>
          <a:stretch>
            <a:fillRect/>
          </a:stretch>
        </p:blipFill>
        <p:spPr>
          <a:xfrm>
            <a:off x="819150" y="4256907"/>
            <a:ext cx="5587860" cy="203911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2899" y="1009651"/>
            <a:ext cx="4667251" cy="419099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8174" y="4181476"/>
            <a:ext cx="3733801" cy="419099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5347" y="2093609"/>
            <a:ext cx="211258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Nonlinear System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14817" y="2526968"/>
            <a:ext cx="1103586" cy="72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2719" y="2560581"/>
            <a:ext cx="21125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2906" y="3279891"/>
            <a:ext cx="1767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Control Input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Transformation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6047216" y="3520978"/>
            <a:ext cx="1103586" cy="7252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7181" y="3508761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46" y="951652"/>
            <a:ext cx="171577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 Idea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0646" y="4066046"/>
            <a:ext cx="39216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to state linearization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543" y="5110803"/>
            <a:ext cx="43124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to output linearization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54003"/>
              </p:ext>
            </p:extLst>
          </p:nvPr>
        </p:nvGraphicFramePr>
        <p:xfrm>
          <a:off x="769439" y="4456942"/>
          <a:ext cx="4913667" cy="58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2" name="Equation" r:id="rId3" imgW="2997000" imgH="355320" progId="Equation.DSMT4">
                  <p:embed/>
                </p:oleObj>
              </mc:Choice>
              <mc:Fallback>
                <p:oleObj name="Equation" r:id="rId3" imgW="2997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439" y="4456942"/>
                        <a:ext cx="4913667" cy="58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47180"/>
              </p:ext>
            </p:extLst>
          </p:nvPr>
        </p:nvGraphicFramePr>
        <p:xfrm>
          <a:off x="769439" y="5480135"/>
          <a:ext cx="68484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3" name="Equation" r:id="rId5" imgW="4686120" imgH="914400" progId="Equation.DSMT4">
                  <p:embed/>
                </p:oleObj>
              </mc:Choice>
              <mc:Fallback>
                <p:oleObj name="Equation" r:id="rId5" imgW="4686120" imgH="914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39" y="5480135"/>
                        <a:ext cx="6848475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20477357">
            <a:off x="3848535" y="1711732"/>
            <a:ext cx="1103586" cy="72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5334" y="1592776"/>
            <a:ext cx="21125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 flipV="1">
            <a:off x="6009831" y="678376"/>
            <a:ext cx="1103586" cy="72521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7732" y="499285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639" y="1112228"/>
            <a:ext cx="1749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Taylor Series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Approximation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10.1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0" y="-225425"/>
            <a:ext cx="1841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6" name="Rectangle 5"/>
          <p:cNvSpPr>
            <a:spLocks noChangeArrowheads="1"/>
          </p:cNvSpPr>
          <p:nvPr/>
        </p:nvSpPr>
        <p:spPr bwMode="auto">
          <a:xfrm>
            <a:off x="0" y="3175"/>
            <a:ext cx="1841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3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0415"/>
              </p:ext>
            </p:extLst>
          </p:nvPr>
        </p:nvGraphicFramePr>
        <p:xfrm>
          <a:off x="656608" y="1385888"/>
          <a:ext cx="3127486" cy="39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2" name="Equation" r:id="rId3" imgW="1612800" imgH="203040" progId="Equation.DSMT4">
                  <p:embed/>
                </p:oleObj>
              </mc:Choice>
              <mc:Fallback>
                <p:oleObj name="Equation" r:id="rId3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08" y="1385888"/>
                        <a:ext cx="3127486" cy="394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5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1" y="185358"/>
            <a:ext cx="5550979" cy="13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1" y="1503869"/>
            <a:ext cx="8469617" cy="23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8" y="4055835"/>
            <a:ext cx="6918540" cy="268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 t="49803"/>
          <a:stretch>
            <a:fillRect/>
          </a:stretch>
        </p:blipFill>
        <p:spPr bwMode="auto">
          <a:xfrm>
            <a:off x="367638" y="614148"/>
            <a:ext cx="8262790" cy="582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720089"/>
            <a:ext cx="7559040" cy="233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57" y="1441268"/>
            <a:ext cx="6304404" cy="50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9" y="89705"/>
            <a:ext cx="61531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1452" y="801384"/>
            <a:ext cx="418107" cy="21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437828" y="3770573"/>
            <a:ext cx="204630" cy="338554"/>
            <a:chOff x="284468" y="4170382"/>
            <a:chExt cx="204630" cy="338554"/>
          </a:xfrm>
        </p:grpSpPr>
        <p:sp>
          <p:nvSpPr>
            <p:cNvPr id="5" name="Rectangle 4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42110" y="4393998"/>
            <a:ext cx="204630" cy="338554"/>
            <a:chOff x="852920" y="4331174"/>
            <a:chExt cx="204630" cy="338554"/>
          </a:xfrm>
        </p:grpSpPr>
        <p:sp>
          <p:nvSpPr>
            <p:cNvPr id="16" name="Rectangle 15"/>
            <p:cNvSpPr/>
            <p:nvPr/>
          </p:nvSpPr>
          <p:spPr>
            <a:xfrm>
              <a:off x="937985" y="4462677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2920" y="4331174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72868" y="4574757"/>
            <a:ext cx="204630" cy="338554"/>
            <a:chOff x="852920" y="4331174"/>
            <a:chExt cx="204630" cy="338554"/>
          </a:xfrm>
        </p:grpSpPr>
        <p:sp>
          <p:nvSpPr>
            <p:cNvPr id="22" name="Rectangle 21"/>
            <p:cNvSpPr/>
            <p:nvPr/>
          </p:nvSpPr>
          <p:spPr>
            <a:xfrm>
              <a:off x="937985" y="4462677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2920" y="4331174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0203" y="4768665"/>
            <a:ext cx="204630" cy="338554"/>
            <a:chOff x="852920" y="4331174"/>
            <a:chExt cx="204630" cy="338554"/>
          </a:xfrm>
        </p:grpSpPr>
        <p:sp>
          <p:nvSpPr>
            <p:cNvPr id="25" name="Rectangle 24"/>
            <p:cNvSpPr/>
            <p:nvPr/>
          </p:nvSpPr>
          <p:spPr>
            <a:xfrm>
              <a:off x="937985" y="4462677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2920" y="4331174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73092" y="4145162"/>
            <a:ext cx="204630" cy="338554"/>
            <a:chOff x="284468" y="4170382"/>
            <a:chExt cx="204630" cy="338554"/>
          </a:xfrm>
        </p:grpSpPr>
        <p:sp>
          <p:nvSpPr>
            <p:cNvPr id="29" name="Rectangle 28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08863" y="4144483"/>
            <a:ext cx="204630" cy="338554"/>
            <a:chOff x="284468" y="4170382"/>
            <a:chExt cx="204630" cy="338554"/>
          </a:xfrm>
        </p:grpSpPr>
        <p:sp>
          <p:nvSpPr>
            <p:cNvPr id="32" name="Rectangle 31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01064" y="5476668"/>
            <a:ext cx="204630" cy="338554"/>
            <a:chOff x="284468" y="4170382"/>
            <a:chExt cx="204630" cy="338554"/>
          </a:xfrm>
        </p:grpSpPr>
        <p:sp>
          <p:nvSpPr>
            <p:cNvPr id="35" name="Rectangle 34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16965" y="2454416"/>
            <a:ext cx="204630" cy="338554"/>
            <a:chOff x="284468" y="4170382"/>
            <a:chExt cx="204630" cy="338554"/>
          </a:xfrm>
        </p:grpSpPr>
        <p:sp>
          <p:nvSpPr>
            <p:cNvPr id="38" name="Rectangle 37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34966" y="2816720"/>
            <a:ext cx="204630" cy="338554"/>
            <a:chOff x="284468" y="4170382"/>
            <a:chExt cx="204630" cy="338554"/>
          </a:xfrm>
        </p:grpSpPr>
        <p:sp>
          <p:nvSpPr>
            <p:cNvPr id="41" name="Rectangle 40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48673" y="2623693"/>
            <a:ext cx="204630" cy="338554"/>
            <a:chOff x="284468" y="4170382"/>
            <a:chExt cx="204630" cy="338554"/>
          </a:xfrm>
        </p:grpSpPr>
        <p:sp>
          <p:nvSpPr>
            <p:cNvPr id="44" name="Rectangle 43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93914" y="4752426"/>
            <a:ext cx="204630" cy="338554"/>
            <a:chOff x="284468" y="4170382"/>
            <a:chExt cx="204630" cy="338554"/>
          </a:xfrm>
        </p:grpSpPr>
        <p:sp>
          <p:nvSpPr>
            <p:cNvPr id="47" name="Rectangle 46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8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6"/>
          <a:stretch/>
        </p:blipFill>
        <p:spPr bwMode="auto">
          <a:xfrm>
            <a:off x="180975" y="250860"/>
            <a:ext cx="8782050" cy="21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938091" y="1546095"/>
            <a:ext cx="204630" cy="338554"/>
            <a:chOff x="284468" y="4170382"/>
            <a:chExt cx="204630" cy="338554"/>
          </a:xfrm>
        </p:grpSpPr>
        <p:sp>
          <p:nvSpPr>
            <p:cNvPr id="7" name="Rectangle 6"/>
            <p:cNvSpPr/>
            <p:nvPr/>
          </p:nvSpPr>
          <p:spPr>
            <a:xfrm>
              <a:off x="369533" y="4301885"/>
              <a:ext cx="119565" cy="92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468" y="4170382"/>
              <a:ext cx="17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746738" y="2508738"/>
            <a:ext cx="246185" cy="105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65383" y="2446390"/>
            <a:ext cx="6799386" cy="788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only satisfied at the origin, for any </a:t>
            </a:r>
            <a:r>
              <a:rPr 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equal to 0 the rank is increased to 3. Since there is no neighborhood about the origin for which the second theorem is satisfied the system is Not input-state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linearizable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89808" r="28508" b="-529"/>
          <a:stretch/>
        </p:blipFill>
        <p:spPr bwMode="auto">
          <a:xfrm>
            <a:off x="1266091" y="3592028"/>
            <a:ext cx="5673970" cy="2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70889" y="3885105"/>
            <a:ext cx="1101973" cy="236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possible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5" y="866394"/>
            <a:ext cx="8205216" cy="251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" y="274306"/>
            <a:ext cx="75533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2" y="5031262"/>
            <a:ext cx="73247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5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10.2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0" y="-225425"/>
            <a:ext cx="1841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6" name="Rectangle 5"/>
          <p:cNvSpPr>
            <a:spLocks noChangeArrowheads="1"/>
          </p:cNvSpPr>
          <p:nvPr/>
        </p:nvSpPr>
        <p:spPr bwMode="auto">
          <a:xfrm>
            <a:off x="0" y="3175"/>
            <a:ext cx="1841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3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990858"/>
              </p:ext>
            </p:extLst>
          </p:nvPr>
        </p:nvGraphicFramePr>
        <p:xfrm>
          <a:off x="656608" y="1385888"/>
          <a:ext cx="3127486" cy="39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7" name="Equation" r:id="rId3" imgW="1612800" imgH="203040" progId="Equation.DSMT4">
                  <p:embed/>
                </p:oleObj>
              </mc:Choice>
              <mc:Fallback>
                <p:oleObj name="Equation" r:id="rId3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08" y="1385888"/>
                        <a:ext cx="3127486" cy="394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7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1" y="704193"/>
            <a:ext cx="64103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1" y="355765"/>
            <a:ext cx="4344152" cy="1397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5" y="1841612"/>
            <a:ext cx="4163408" cy="19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2593" r="3268" b="2741"/>
          <a:stretch/>
        </p:blipFill>
        <p:spPr>
          <a:xfrm>
            <a:off x="4517223" y="169681"/>
            <a:ext cx="4391107" cy="65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8359" y="1128859"/>
            <a:ext cx="5597165" cy="5597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86" y="365192"/>
            <a:ext cx="797890" cy="256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86" y="729249"/>
            <a:ext cx="4163408" cy="1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363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2" y="418279"/>
            <a:ext cx="49053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2" y="1647004"/>
            <a:ext cx="63150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887864"/>
            <a:ext cx="8129963" cy="367731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93759"/>
              </p:ext>
            </p:extLst>
          </p:nvPr>
        </p:nvGraphicFramePr>
        <p:xfrm>
          <a:off x="2360967" y="4941462"/>
          <a:ext cx="5568381" cy="36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1" name="Equation" r:id="rId4" imgW="2869920" imgH="190440" progId="Equation.DSMT4">
                  <p:embed/>
                </p:oleObj>
              </mc:Choice>
              <mc:Fallback>
                <p:oleObj name="Equation" r:id="rId4" imgW="286992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967" y="4941462"/>
                        <a:ext cx="5568381" cy="3675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>
            <a:stCxn id="3" idx="1"/>
          </p:cNvCxnSpPr>
          <p:nvPr/>
        </p:nvCxnSpPr>
        <p:spPr>
          <a:xfrm flipH="1" flipV="1">
            <a:off x="1398897" y="4565177"/>
            <a:ext cx="962070" cy="56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09" y="998982"/>
            <a:ext cx="45529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smtClean="0">
                <a:solidFill>
                  <a:srgbClr val="000000"/>
                </a:solidFill>
                <a:latin typeface="Calibri" pitchFamily="34" charset="0"/>
              </a:rPr>
              <a:t>10.3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375815"/>
              </p:ext>
            </p:extLst>
          </p:nvPr>
        </p:nvGraphicFramePr>
        <p:xfrm>
          <a:off x="5022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3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2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59" y="4080510"/>
            <a:ext cx="5353050" cy="261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3" y="191262"/>
            <a:ext cx="5353050" cy="261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646708"/>
              </p:ext>
            </p:extLst>
          </p:nvPr>
        </p:nvGraphicFramePr>
        <p:xfrm>
          <a:off x="454025" y="2938463"/>
          <a:ext cx="5649913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02" name="Equation" r:id="rId4" imgW="5130720" imgH="3276360" progId="Equation.DSMT4">
                  <p:embed/>
                </p:oleObj>
              </mc:Choice>
              <mc:Fallback>
                <p:oleObj name="Equation" r:id="rId4" imgW="5130720" imgH="327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25" y="2938463"/>
                        <a:ext cx="5649913" cy="360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93600"/>
              </p:ext>
            </p:extLst>
          </p:nvPr>
        </p:nvGraphicFramePr>
        <p:xfrm>
          <a:off x="3552762" y="4959922"/>
          <a:ext cx="50752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03" name="Equation" r:id="rId6" imgW="4101840" imgH="990360" progId="Equation.DSMT4">
                  <p:embed/>
                </p:oleObj>
              </mc:Choice>
              <mc:Fallback>
                <p:oleObj name="Equation" r:id="rId6" imgW="4101840" imgH="990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2" y="4959922"/>
                        <a:ext cx="5075237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64205" y="2206752"/>
            <a:ext cx="44378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Find the transformation for the  input-state linearization.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770467"/>
              </p:ext>
            </p:extLst>
          </p:nvPr>
        </p:nvGraphicFramePr>
        <p:xfrm>
          <a:off x="295339" y="2266251"/>
          <a:ext cx="57467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8" name="Equation" r:id="rId3" imgW="4051080" imgH="482400" progId="Equation.DSMT4">
                  <p:embed/>
                </p:oleObj>
              </mc:Choice>
              <mc:Fallback>
                <p:oleObj name="Equation" r:id="rId3" imgW="40510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39" y="2266251"/>
                        <a:ext cx="57467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6474"/>
              </p:ext>
            </p:extLst>
          </p:nvPr>
        </p:nvGraphicFramePr>
        <p:xfrm>
          <a:off x="394905" y="298196"/>
          <a:ext cx="4655273" cy="172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9" name="Equation" r:id="rId5" imgW="3974760" imgH="1473120" progId="Equation.DSMT4">
                  <p:embed/>
                </p:oleObj>
              </mc:Choice>
              <mc:Fallback>
                <p:oleObj name="Equation" r:id="rId5" imgW="3974760" imgH="1473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05" y="298196"/>
                        <a:ext cx="4655273" cy="1725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883408" y="2194560"/>
            <a:ext cx="1109472" cy="755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033975"/>
              </p:ext>
            </p:extLst>
          </p:nvPr>
        </p:nvGraphicFramePr>
        <p:xfrm>
          <a:off x="372301" y="3218688"/>
          <a:ext cx="407035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20" name="Equation" r:id="rId7" imgW="2869920" imgH="2057400" progId="Equation.DSMT4">
                  <p:embed/>
                </p:oleObj>
              </mc:Choice>
              <mc:Fallback>
                <p:oleObj name="Equation" r:id="rId7" imgW="2869920" imgH="2057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01" y="3218688"/>
                        <a:ext cx="4070350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4120896" y="560832"/>
            <a:ext cx="1154779" cy="1694688"/>
          </a:xfrm>
          <a:custGeom>
            <a:avLst/>
            <a:gdLst>
              <a:gd name="connsiteX0" fmla="*/ 902208 w 1154779"/>
              <a:gd name="connsiteY0" fmla="*/ 0 h 1694688"/>
              <a:gd name="connsiteX1" fmla="*/ 1097280 w 1154779"/>
              <a:gd name="connsiteY1" fmla="*/ 987552 h 1694688"/>
              <a:gd name="connsiteX2" fmla="*/ 0 w 1154779"/>
              <a:gd name="connsiteY2" fmla="*/ 1694688 h 16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779" h="1694688">
                <a:moveTo>
                  <a:pt x="902208" y="0"/>
                </a:moveTo>
                <a:cubicBezTo>
                  <a:pt x="1074928" y="352552"/>
                  <a:pt x="1247648" y="705104"/>
                  <a:pt x="1097280" y="987552"/>
                </a:cubicBezTo>
                <a:cubicBezTo>
                  <a:pt x="946912" y="1270000"/>
                  <a:pt x="182880" y="1582928"/>
                  <a:pt x="0" y="169468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2880" y="4169664"/>
            <a:ext cx="1706880" cy="6827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43712" y="5492496"/>
            <a:ext cx="1304544" cy="6827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62307"/>
              </p:ext>
            </p:extLst>
          </p:nvPr>
        </p:nvGraphicFramePr>
        <p:xfrm>
          <a:off x="327660" y="768096"/>
          <a:ext cx="63944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3" name="Equation" r:id="rId3" imgW="4508280" imgH="1650960" progId="Equation.DSMT4">
                  <p:embed/>
                </p:oleObj>
              </mc:Choice>
              <mc:Fallback>
                <p:oleObj name="Equation" r:id="rId3" imgW="450828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" y="768096"/>
                        <a:ext cx="639445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627376" y="768096"/>
            <a:ext cx="1109472" cy="755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06397"/>
              </p:ext>
            </p:extLst>
          </p:nvPr>
        </p:nvGraphicFramePr>
        <p:xfrm>
          <a:off x="310261" y="3257233"/>
          <a:ext cx="6151563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4" name="Equation" r:id="rId5" imgW="4851360" imgH="2565360" progId="Equation.DSMT4">
                  <p:embed/>
                </p:oleObj>
              </mc:Choice>
              <mc:Fallback>
                <p:oleObj name="Equation" r:id="rId5" imgW="4851360" imgH="2565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61" y="3257233"/>
                        <a:ext cx="6151563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9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22718"/>
              </p:ext>
            </p:extLst>
          </p:nvPr>
        </p:nvGraphicFramePr>
        <p:xfrm>
          <a:off x="5161073" y="3250502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1073" y="3250502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4" name="Picture 2" descr="http://rds.yahoo.com/_ylt=A0PDoTG6g7hNuiEAn7GjzbkF/SIG=14ghpqlke/EXP=1303966778/**http%3a/www.scholarpedia.org/wiki/images/thumb/4/40/LightWeightRobotFlexibleJoint.jpg/200px-LightWeightRobotFlexibleJoin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9" b="62328"/>
          <a:stretch/>
        </p:blipFill>
        <p:spPr bwMode="auto">
          <a:xfrm>
            <a:off x="2660136" y="1360994"/>
            <a:ext cx="3781351" cy="19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21899"/>
              </p:ext>
            </p:extLst>
          </p:nvPr>
        </p:nvGraphicFramePr>
        <p:xfrm>
          <a:off x="1354802" y="2336090"/>
          <a:ext cx="15605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9" name="Equation" r:id="rId6" imgW="1295280" imgH="914400" progId="Equation.DSMT4">
                  <p:embed/>
                </p:oleObj>
              </mc:Choice>
              <mc:Fallback>
                <p:oleObj name="Equation" r:id="rId6" imgW="129528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802" y="2336090"/>
                        <a:ext cx="1560513" cy="11017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62990" y="4998209"/>
            <a:ext cx="5126638" cy="51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Find the transformation for the  input-state linearization.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Place the eigenvalues </a:t>
            </a:r>
            <a:r>
              <a:rPr lang="en-US" sz="1400" dirty="0">
                <a:solidFill>
                  <a:schemeClr val="tx1"/>
                </a:solidFill>
              </a:rPr>
              <a:t>at </a:t>
            </a:r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1,-2,-3,-</a:t>
            </a:r>
            <a:r>
              <a:rPr lang="en-US" sz="1400" dirty="0" smtClean="0">
                <a:solidFill>
                  <a:schemeClr val="tx1"/>
                </a:solidFill>
              </a:rPr>
              <a:t>4 and simulate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3040911" y="2336090"/>
            <a:ext cx="308344" cy="65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63678"/>
              </p:ext>
            </p:extLst>
          </p:nvPr>
        </p:nvGraphicFramePr>
        <p:xfrm>
          <a:off x="2475318" y="3724843"/>
          <a:ext cx="2800597" cy="91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0" name="Equation" r:id="rId8" imgW="2070000" imgH="672840" progId="Equation.DSMT4">
                  <p:embed/>
                </p:oleObj>
              </mc:Choice>
              <mc:Fallback>
                <p:oleObj name="Equation" r:id="rId8" imgW="207000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318" y="3724843"/>
                        <a:ext cx="2800597" cy="910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58767"/>
              </p:ext>
            </p:extLst>
          </p:nvPr>
        </p:nvGraphicFramePr>
        <p:xfrm>
          <a:off x="4870612" y="2663158"/>
          <a:ext cx="12700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1" name="Equation" r:id="rId10" imgW="1054080" imgH="685800" progId="Equation.DSMT4">
                  <p:embed/>
                </p:oleObj>
              </mc:Choice>
              <mc:Fallback>
                <p:oleObj name="Equation" r:id="rId10" imgW="105408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612" y="2663158"/>
                        <a:ext cx="1270000" cy="8270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81919"/>
              </p:ext>
            </p:extLst>
          </p:nvPr>
        </p:nvGraphicFramePr>
        <p:xfrm>
          <a:off x="2855546" y="1600296"/>
          <a:ext cx="16208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2" name="Equation" r:id="rId12" imgW="1346040" imgH="406080" progId="Equation.DSMT4">
                  <p:embed/>
                </p:oleObj>
              </mc:Choice>
              <mc:Fallback>
                <p:oleObj name="Equation" r:id="rId12" imgW="134604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546" y="1600296"/>
                        <a:ext cx="1620837" cy="490538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6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41010"/>
              </p:ext>
            </p:extLst>
          </p:nvPr>
        </p:nvGraphicFramePr>
        <p:xfrm>
          <a:off x="969373" y="3035448"/>
          <a:ext cx="3932237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5" name="Equation" r:id="rId3" imgW="3263760" imgH="2234880" progId="Equation.DSMT4">
                  <p:embed/>
                </p:oleObj>
              </mc:Choice>
              <mc:Fallback>
                <p:oleObj name="Equation" r:id="rId3" imgW="3263760" imgH="223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73" y="3035448"/>
                        <a:ext cx="3932237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6269"/>
              </p:ext>
            </p:extLst>
          </p:nvPr>
        </p:nvGraphicFramePr>
        <p:xfrm>
          <a:off x="552893" y="1004703"/>
          <a:ext cx="2800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6" name="Equation" r:id="rId5" imgW="2070000" imgH="672840" progId="Equation.DSMT4">
                  <p:embed/>
                </p:oleObj>
              </mc:Choice>
              <mc:Fallback>
                <p:oleObj name="Equation" r:id="rId5" imgW="2070000" imgH="672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93" y="1004703"/>
                        <a:ext cx="28003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392325"/>
            <a:ext cx="28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Arrange in state-space 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04326"/>
              </p:ext>
            </p:extLst>
          </p:nvPr>
        </p:nvGraphicFramePr>
        <p:xfrm>
          <a:off x="265814" y="860361"/>
          <a:ext cx="3594100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8" name="Equation" r:id="rId3" imgW="3263760" imgH="3352680" progId="Equation.DSMT4">
                  <p:embed/>
                </p:oleObj>
              </mc:Choice>
              <mc:Fallback>
                <p:oleObj name="Equation" r:id="rId3" imgW="326376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814" y="860361"/>
                        <a:ext cx="3594100" cy="369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48902"/>
              </p:ext>
            </p:extLst>
          </p:nvPr>
        </p:nvGraphicFramePr>
        <p:xfrm>
          <a:off x="274320" y="4822508"/>
          <a:ext cx="68341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9" name="Equation" r:id="rId5" imgW="5524200" imgH="1371600" progId="Equation.DSMT4">
                  <p:embed/>
                </p:oleObj>
              </mc:Choice>
              <mc:Fallback>
                <p:oleObj name="Equation" r:id="rId5" imgW="5524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" y="4822508"/>
                        <a:ext cx="6834188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156704" y="2706624"/>
            <a:ext cx="853440" cy="3803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4063124"/>
            <a:ext cx="11826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-</a:t>
            </a:r>
            <a:r>
              <a:rPr lang="en-US" i="1" dirty="0" smtClean="0"/>
              <a:t>T</a:t>
            </a:r>
            <a:r>
              <a:rPr lang="en-US" i="1" baseline="-25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394960" y="1182624"/>
            <a:ext cx="1109472" cy="755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288634"/>
              </p:ext>
            </p:extLst>
          </p:nvPr>
        </p:nvGraphicFramePr>
        <p:xfrm>
          <a:off x="346456" y="2063496"/>
          <a:ext cx="34036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0" name="Equation" r:id="rId3" imgW="2400120" imgH="1549080" progId="Equation.DSMT4">
                  <p:embed/>
                </p:oleObj>
              </mc:Choice>
              <mc:Fallback>
                <p:oleObj name="Equation" r:id="rId3" imgW="240012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6" y="2063496"/>
                        <a:ext cx="34036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26592" y="2346960"/>
            <a:ext cx="1840992" cy="6827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86256" y="3578352"/>
            <a:ext cx="762000" cy="6827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65722"/>
              </p:ext>
            </p:extLst>
          </p:nvPr>
        </p:nvGraphicFramePr>
        <p:xfrm>
          <a:off x="341884" y="1285938"/>
          <a:ext cx="67405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1" name="Equation" r:id="rId5" imgW="5448240" imgH="444240" progId="Equation.DSMT4">
                  <p:embed/>
                </p:oleObj>
              </mc:Choice>
              <mc:Fallback>
                <p:oleObj name="Equation" r:id="rId5" imgW="544824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84" y="1285938"/>
                        <a:ext cx="67405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4535424" y="1292352"/>
            <a:ext cx="816864" cy="5059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38528" y="1307592"/>
            <a:ext cx="2462784" cy="5059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72816"/>
              </p:ext>
            </p:extLst>
          </p:nvPr>
        </p:nvGraphicFramePr>
        <p:xfrm>
          <a:off x="270383" y="4408361"/>
          <a:ext cx="68183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2" name="Equation" r:id="rId7" imgW="5511600" imgH="444240" progId="Equation.DSMT4">
                  <p:embed/>
                </p:oleObj>
              </mc:Choice>
              <mc:Fallback>
                <p:oleObj name="Equation" r:id="rId7" imgW="55116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83" y="4408361"/>
                        <a:ext cx="68183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394960" y="4261104"/>
            <a:ext cx="1109472" cy="755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5424" y="4376928"/>
            <a:ext cx="816864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26592" y="4376928"/>
            <a:ext cx="816864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45772"/>
              </p:ext>
            </p:extLst>
          </p:nvPr>
        </p:nvGraphicFramePr>
        <p:xfrm>
          <a:off x="304197" y="5017008"/>
          <a:ext cx="3268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3" name="Equation" r:id="rId9" imgW="2641320" imgH="393480" progId="Equation.DSMT4">
                  <p:embed/>
                </p:oleObj>
              </mc:Choice>
              <mc:Fallback>
                <p:oleObj name="Equation" r:id="rId9" imgW="26413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97" y="5017008"/>
                        <a:ext cx="32686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83162"/>
              </p:ext>
            </p:extLst>
          </p:nvPr>
        </p:nvGraphicFramePr>
        <p:xfrm>
          <a:off x="322263" y="1919288"/>
          <a:ext cx="4052887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5" name="Equation" r:id="rId3" imgW="3276360" imgH="1523880" progId="Equation.DSMT4">
                  <p:embed/>
                </p:oleObj>
              </mc:Choice>
              <mc:Fallback>
                <p:oleObj name="Equation" r:id="rId3" imgW="3276360" imgH="15238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919288"/>
                        <a:ext cx="4052887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04673"/>
              </p:ext>
            </p:extLst>
          </p:nvPr>
        </p:nvGraphicFramePr>
        <p:xfrm>
          <a:off x="261874" y="1214057"/>
          <a:ext cx="67865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6" name="Equation" r:id="rId5" imgW="5486400" imgH="444240" progId="Equation.DSMT4">
                  <p:embed/>
                </p:oleObj>
              </mc:Choice>
              <mc:Fallback>
                <p:oleObj name="Equation" r:id="rId5" imgW="548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74" y="1214057"/>
                        <a:ext cx="67865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5510784" y="1085088"/>
            <a:ext cx="1109472" cy="755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11680" y="1243584"/>
            <a:ext cx="2353056" cy="5059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37549"/>
              </p:ext>
            </p:extLst>
          </p:nvPr>
        </p:nvGraphicFramePr>
        <p:xfrm>
          <a:off x="457200" y="1023281"/>
          <a:ext cx="6413226" cy="204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6" name="Equation" r:id="rId3" imgW="5499000" imgH="1752480" progId="Equation.DSMT4">
                  <p:embed/>
                </p:oleObj>
              </mc:Choice>
              <mc:Fallback>
                <p:oleObj name="Equation" r:id="rId3" imgW="5499000" imgH="1752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23281"/>
                        <a:ext cx="6413226" cy="204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330273"/>
              </p:ext>
            </p:extLst>
          </p:nvPr>
        </p:nvGraphicFramePr>
        <p:xfrm>
          <a:off x="536427" y="3554745"/>
          <a:ext cx="69723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7" name="Equation" r:id="rId5" imgW="6717960" imgH="1218960" progId="Equation.DSMT4">
                  <p:embed/>
                </p:oleObj>
              </mc:Choice>
              <mc:Fallback>
                <p:oleObj name="Equation" r:id="rId5" imgW="6717960" imgH="1218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27" y="3554745"/>
                        <a:ext cx="69723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t="30620" b="41901"/>
          <a:stretch>
            <a:fillRect/>
          </a:stretch>
        </p:blipFill>
        <p:spPr bwMode="auto">
          <a:xfrm>
            <a:off x="715797" y="968990"/>
            <a:ext cx="7908881" cy="30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3485"/>
              </p:ext>
            </p:extLst>
          </p:nvPr>
        </p:nvGraphicFramePr>
        <p:xfrm>
          <a:off x="1002056" y="3985145"/>
          <a:ext cx="7008813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Equation" r:id="rId4" imgW="3416040" imgH="1079280" progId="Equation.DSMT4">
                  <p:embed/>
                </p:oleObj>
              </mc:Choice>
              <mc:Fallback>
                <p:oleObj name="Equation" r:id="rId4" imgW="3416040" imgH="1079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056" y="3985145"/>
                        <a:ext cx="7008813" cy="2027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88731"/>
              </p:ext>
            </p:extLst>
          </p:nvPr>
        </p:nvGraphicFramePr>
        <p:xfrm>
          <a:off x="411163" y="930275"/>
          <a:ext cx="3995737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5" name="Equation" r:id="rId3" imgW="3149280" imgH="1498320" progId="Equation.DSMT4">
                  <p:embed/>
                </p:oleObj>
              </mc:Choice>
              <mc:Fallback>
                <p:oleObj name="Equation" r:id="rId3" imgW="31492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930275"/>
                        <a:ext cx="3995737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33136" t="27046" r="25392" b="61409"/>
          <a:stretch/>
        </p:blipFill>
        <p:spPr bwMode="auto">
          <a:xfrm>
            <a:off x="334026" y="3011695"/>
            <a:ext cx="3547872" cy="13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48932"/>
              </p:ext>
            </p:extLst>
          </p:nvPr>
        </p:nvGraphicFramePr>
        <p:xfrm>
          <a:off x="457200" y="4474501"/>
          <a:ext cx="2465387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6" name="Equation" r:id="rId6" imgW="1663560" imgH="1117440" progId="Equation.DSMT4">
                  <p:embed/>
                </p:oleObj>
              </mc:Choice>
              <mc:Fallback>
                <p:oleObj name="Equation" r:id="rId6" imgW="16635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474501"/>
                        <a:ext cx="2465387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01879" y="4361732"/>
            <a:ext cx="1754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</a:t>
            </a:r>
            <a:r>
              <a:rPr lang="pt-BR" dirty="0" smtClean="0"/>
              <a:t> 0     </a:t>
            </a:r>
            <a:r>
              <a:rPr lang="pt-BR" dirty="0"/>
              <a:t>1     0     0</a:t>
            </a:r>
          </a:p>
          <a:p>
            <a:r>
              <a:rPr lang="pt-BR" dirty="0"/>
              <a:t>     0     0     1     0</a:t>
            </a:r>
          </a:p>
          <a:p>
            <a:r>
              <a:rPr lang="pt-BR" dirty="0"/>
              <a:t>     0     0     0     1</a:t>
            </a:r>
          </a:p>
          <a:p>
            <a:r>
              <a:rPr lang="pt-BR" dirty="0"/>
              <a:t>     0     0     0     0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92187" y="4353506"/>
            <a:ext cx="723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 =</a:t>
            </a:r>
          </a:p>
          <a:p>
            <a:endParaRPr lang="pl-PL" dirty="0"/>
          </a:p>
          <a:p>
            <a:r>
              <a:rPr lang="pl-PL" dirty="0"/>
              <a:t>     0</a:t>
            </a:r>
          </a:p>
          <a:p>
            <a:r>
              <a:rPr lang="pl-PL" dirty="0"/>
              <a:t>     0</a:t>
            </a:r>
          </a:p>
          <a:p>
            <a:r>
              <a:rPr lang="pl-PL" dirty="0"/>
              <a:t>     0</a:t>
            </a:r>
          </a:p>
          <a:p>
            <a:r>
              <a:rPr lang="pl-PL" dirty="0"/>
              <a:t>    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3051" y="5163511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622" y="1607876"/>
            <a:ext cx="3858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&gt;&gt; </a:t>
            </a:r>
            <a:r>
              <a:rPr lang="pt-BR" dirty="0" smtClean="0"/>
              <a:t>A</a:t>
            </a:r>
            <a:r>
              <a:rPr lang="pt-BR" dirty="0"/>
              <a:t>=[0 1 0 0;0 0 1 0;0 0 0 1;0 0 0 0]</a:t>
            </a:r>
            <a:endParaRPr lang="en-US" dirty="0" smtClean="0"/>
          </a:p>
          <a:p>
            <a:r>
              <a:rPr lang="en-US" dirty="0"/>
              <a:t>&gt;&gt; B=[0;0;0;1</a:t>
            </a:r>
            <a:r>
              <a:rPr lang="en-US" dirty="0" smtClean="0"/>
              <a:t>]</a:t>
            </a:r>
          </a:p>
          <a:p>
            <a:r>
              <a:rPr lang="en-US" dirty="0" smtClean="0"/>
              <a:t>&gt;&gt; P</a:t>
            </a:r>
            <a:r>
              <a:rPr lang="en-US" dirty="0"/>
              <a:t>=[-1,-2,-3,-4</a:t>
            </a:r>
            <a:r>
              <a:rPr lang="en-US" dirty="0" smtClean="0"/>
              <a:t>]</a:t>
            </a:r>
          </a:p>
          <a:p>
            <a:r>
              <a:rPr lang="en-US" dirty="0" smtClean="0"/>
              <a:t>&gt;&gt;G=place(A,B,P)</a:t>
            </a:r>
          </a:p>
          <a:p>
            <a:r>
              <a:rPr lang="nn-NO" dirty="0"/>
              <a:t>G </a:t>
            </a:r>
            <a:r>
              <a:rPr lang="nn-NO" dirty="0" smtClean="0"/>
              <a:t>=</a:t>
            </a:r>
            <a:endParaRPr lang="nn-NO" dirty="0"/>
          </a:p>
          <a:p>
            <a:r>
              <a:rPr lang="nn-NO" dirty="0"/>
              <a:t>   24.0000   50.0000   35.0000   10.0000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99089"/>
            <a:ext cx="11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MATLAB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78123"/>
              </p:ext>
            </p:extLst>
          </p:nvPr>
        </p:nvGraphicFramePr>
        <p:xfrm>
          <a:off x="619417" y="3500426"/>
          <a:ext cx="6669088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3" imgW="4495680" imgH="1549080" progId="Equation.DSMT4">
                  <p:embed/>
                </p:oleObj>
              </mc:Choice>
              <mc:Fallback>
                <p:oleObj name="Equation" r:id="rId3" imgW="4495680" imgH="1549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17" y="3500426"/>
                        <a:ext cx="6669088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3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9" y="814388"/>
            <a:ext cx="6482371" cy="475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448656" y="5291191"/>
            <a:ext cx="421241" cy="690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448656" y="4006923"/>
            <a:ext cx="1787704" cy="900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6949" y="1247388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Expression:</a:t>
            </a:r>
          </a:p>
          <a:p>
            <a:r>
              <a:rPr lang="pl-PL" sz="1200" dirty="0" smtClean="0"/>
              <a:t>-(</a:t>
            </a:r>
            <a:r>
              <a:rPr lang="pl-PL" sz="1200" dirty="0"/>
              <a:t>M*g*L/I)*sin(u(1))-(K/I)*(u(1)-u(3))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97312" y="1385888"/>
            <a:ext cx="2609637" cy="502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897313" y="3194059"/>
            <a:ext cx="2311685" cy="1263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08998" y="4226498"/>
            <a:ext cx="1183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Expression:</a:t>
            </a:r>
          </a:p>
          <a:p>
            <a:r>
              <a:rPr lang="pl-PL" sz="1200" dirty="0"/>
              <a:t>(K/J)*(u(1)-u(3))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781361" y="4907739"/>
            <a:ext cx="6362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Expression:</a:t>
            </a:r>
          </a:p>
          <a:p>
            <a:r>
              <a:rPr lang="pl-PL" sz="1000" dirty="0"/>
              <a:t>-(24*(u(1))+50*(u(2))+35*(-(M*g*L/I)*sin(u(1))-(K/I)*(u(1)-u(3)))+10*(-(M*g*L/I)*u(2)*cos(u(1))-(K/I)*u(2)+(K/I)*u(4)))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9127" y="6003641"/>
            <a:ext cx="825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Expression:</a:t>
            </a:r>
          </a:p>
          <a:p>
            <a:r>
              <a:rPr lang="pl-PL" sz="1200" dirty="0"/>
              <a:t>(-(I*J/K)*((M*g*L/I)*sin(u(1))*u(2)*u(2)+(-(M*g*L/I)*cos(u(1))-(K/I))*(-(M*g*L/I)*sin(u(1))-(K/I)*(u(1)-u(3)))+(K*K/(J*I))*(u(1)-u(3</a:t>
            </a:r>
            <a:endParaRPr lang="en-US" sz="1200" dirty="0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88" y="2765272"/>
            <a:ext cx="2808927" cy="169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10.4 (sol)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4370"/>
            <a:ext cx="7161028" cy="554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39801" y="4449337"/>
            <a:ext cx="1594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Legend:</a:t>
            </a:r>
            <a:endParaRPr lang="en-US" dirty="0"/>
          </a:p>
          <a:p>
            <a:r>
              <a:rPr lang="en-US" dirty="0" smtClean="0"/>
              <a:t>X1-Yellow</a:t>
            </a:r>
            <a:endParaRPr lang="en-US" dirty="0"/>
          </a:p>
          <a:p>
            <a:r>
              <a:rPr lang="en-US" dirty="0" smtClean="0"/>
              <a:t>X2-Magenta</a:t>
            </a:r>
            <a:endParaRPr lang="en-US" dirty="0"/>
          </a:p>
          <a:p>
            <a:r>
              <a:rPr lang="en-US" dirty="0" smtClean="0"/>
              <a:t>X3-Cyan</a:t>
            </a:r>
            <a:endParaRPr lang="en-US" dirty="0"/>
          </a:p>
          <a:p>
            <a:r>
              <a:rPr lang="en-US" dirty="0" smtClean="0"/>
              <a:t>X4-Red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6751" y="1571408"/>
            <a:ext cx="40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to initial conditions x1=2, x3=-2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Homework 10.4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855790"/>
              </p:ext>
            </p:extLst>
          </p:nvPr>
        </p:nvGraphicFramePr>
        <p:xfrm>
          <a:off x="675716" y="1574800"/>
          <a:ext cx="7496175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4" name="Equation" r:id="rId3" imgW="6222960" imgH="2184120" progId="Equation.DSMT4">
                  <p:embed/>
                </p:oleObj>
              </mc:Choice>
              <mc:Fallback>
                <p:oleObj name="Equation" r:id="rId3" imgW="622296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6" y="1574800"/>
                        <a:ext cx="7496175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7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95635"/>
              </p:ext>
            </p:extLst>
          </p:nvPr>
        </p:nvGraphicFramePr>
        <p:xfrm>
          <a:off x="609748" y="4551680"/>
          <a:ext cx="41275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92" name="Equation" r:id="rId3" imgW="2793960" imgH="1384200" progId="Equation.DSMT4">
                  <p:embed/>
                </p:oleObj>
              </mc:Choice>
              <mc:Fallback>
                <p:oleObj name="Equation" r:id="rId3" imgW="2793960" imgH="1384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48" y="4551680"/>
                        <a:ext cx="41275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90491"/>
              </p:ext>
            </p:extLst>
          </p:nvPr>
        </p:nvGraphicFramePr>
        <p:xfrm>
          <a:off x="538628" y="1547375"/>
          <a:ext cx="6452327" cy="308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93" name="Equation" r:id="rId5" imgW="4368600" imgH="2336760" progId="Equation.DSMT4">
                  <p:embed/>
                </p:oleObj>
              </mc:Choice>
              <mc:Fallback>
                <p:oleObj name="Equation" r:id="rId5" imgW="436860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28" y="1547375"/>
                        <a:ext cx="6452327" cy="3085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9142"/>
              </p:ext>
            </p:extLst>
          </p:nvPr>
        </p:nvGraphicFramePr>
        <p:xfrm>
          <a:off x="538628" y="231337"/>
          <a:ext cx="304482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94" name="Equation" r:id="rId7" imgW="2527200" imgH="1091880" progId="Equation.DSMT4">
                  <p:embed/>
                </p:oleObj>
              </mc:Choice>
              <mc:Fallback>
                <p:oleObj name="Equation" r:id="rId7" imgW="252720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28" y="231337"/>
                        <a:ext cx="3044825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1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04847"/>
              </p:ext>
            </p:extLst>
          </p:nvPr>
        </p:nvGraphicFramePr>
        <p:xfrm>
          <a:off x="466899" y="516413"/>
          <a:ext cx="4616450" cy="535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6" name="Equation" r:id="rId3" imgW="4190760" imgH="4863960" progId="Equation.DSMT4">
                  <p:embed/>
                </p:oleObj>
              </mc:Choice>
              <mc:Fallback>
                <p:oleObj name="Equation" r:id="rId3" imgW="4190760" imgH="4863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9" y="516413"/>
                        <a:ext cx="4616450" cy="535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9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42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Homework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</a:rPr>
              <a:t>10.5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022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63039"/>
            <a:ext cx="11681426" cy="5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15666"/>
              </p:ext>
            </p:extLst>
          </p:nvPr>
        </p:nvGraphicFramePr>
        <p:xfrm>
          <a:off x="431800" y="998538"/>
          <a:ext cx="7972425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0" name="Equation" r:id="rId5" imgW="5867280" imgH="4140000" progId="Equation.DSMT4">
                  <p:embed/>
                </p:oleObj>
              </mc:Choice>
              <mc:Fallback>
                <p:oleObj name="Equation" r:id="rId5" imgW="5867280" imgH="4140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998538"/>
                        <a:ext cx="7972425" cy="561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6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8723"/>
              </p:ext>
            </p:extLst>
          </p:nvPr>
        </p:nvGraphicFramePr>
        <p:xfrm>
          <a:off x="517843" y="2644237"/>
          <a:ext cx="131445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8" name="Equation" r:id="rId3" imgW="1193760" imgH="1333440" progId="Equation.DSMT4">
                  <p:embed/>
                </p:oleObj>
              </mc:Choice>
              <mc:Fallback>
                <p:oleObj name="Equation" r:id="rId3" imgW="119376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843" y="2644237"/>
                        <a:ext cx="1314450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741025"/>
              </p:ext>
            </p:extLst>
          </p:nvPr>
        </p:nvGraphicFramePr>
        <p:xfrm>
          <a:off x="2286825" y="2883155"/>
          <a:ext cx="49815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9" name="Equation" r:id="rId5" imgW="4025880" imgH="888840" progId="Equation.DSMT4">
                  <p:embed/>
                </p:oleObj>
              </mc:Choice>
              <mc:Fallback>
                <p:oleObj name="Equation" r:id="rId5" imgW="40258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825" y="2883155"/>
                        <a:ext cx="49815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39725" y="2364423"/>
            <a:ext cx="44378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Find the transformation for the  input-state linearization.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28078"/>
              </p:ext>
            </p:extLst>
          </p:nvPr>
        </p:nvGraphicFramePr>
        <p:xfrm>
          <a:off x="631189" y="346710"/>
          <a:ext cx="2614613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0" name="Equation" r:id="rId7" imgW="2374560" imgH="1625400" progId="Equation.DSMT4">
                  <p:embed/>
                </p:oleObj>
              </mc:Choice>
              <mc:Fallback>
                <p:oleObj name="Equation" r:id="rId7" imgW="23745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189" y="346710"/>
                        <a:ext cx="2614613" cy="178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781353"/>
              </p:ext>
            </p:extLst>
          </p:nvPr>
        </p:nvGraphicFramePr>
        <p:xfrm>
          <a:off x="517843" y="4273424"/>
          <a:ext cx="49815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1" name="Equation" r:id="rId9" imgW="4025880" imgH="888840" progId="Equation.DSMT4">
                  <p:embed/>
                </p:oleObj>
              </mc:Choice>
              <mc:Fallback>
                <p:oleObj name="Equation" r:id="rId9" imgW="40258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3" y="4273424"/>
                        <a:ext cx="49815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158806" y="4273424"/>
            <a:ext cx="703072" cy="427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46360" y="4945888"/>
            <a:ext cx="703072" cy="427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37982"/>
              </p:ext>
            </p:extLst>
          </p:nvPr>
        </p:nvGraphicFramePr>
        <p:xfrm>
          <a:off x="344488" y="357188"/>
          <a:ext cx="4267200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3" name="Equation" r:id="rId3" imgW="3009600" imgH="1993680" progId="Equation.DSMT4">
                  <p:embed/>
                </p:oleObj>
              </mc:Choice>
              <mc:Fallback>
                <p:oleObj name="Equation" r:id="rId3" imgW="3009600" imgH="1993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57188"/>
                        <a:ext cx="4267200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54000" y="1263904"/>
            <a:ext cx="1706880" cy="6827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1840" y="2540381"/>
            <a:ext cx="1209040" cy="6827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43033"/>
              </p:ext>
            </p:extLst>
          </p:nvPr>
        </p:nvGraphicFramePr>
        <p:xfrm>
          <a:off x="425862" y="3325621"/>
          <a:ext cx="372586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4" name="Equation" r:id="rId5" imgW="3009600" imgH="1574640" progId="Equation.DSMT4">
                  <p:embed/>
                </p:oleObj>
              </mc:Choice>
              <mc:Fallback>
                <p:oleObj name="Equation" r:id="rId5" imgW="300960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62" y="3325621"/>
                        <a:ext cx="3725862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257808" y="3375786"/>
            <a:ext cx="703072" cy="427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83986"/>
              </p:ext>
            </p:extLst>
          </p:nvPr>
        </p:nvGraphicFramePr>
        <p:xfrm>
          <a:off x="425862" y="5412993"/>
          <a:ext cx="236696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5" name="Equation" r:id="rId7" imgW="1866600" imgH="914400" progId="Equation.DSMT4">
                  <p:embed/>
                </p:oleObj>
              </mc:Choice>
              <mc:Fallback>
                <p:oleObj name="Equation" r:id="rId7" imgW="1866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62" y="5412993"/>
                        <a:ext cx="2366963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0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t="58688" b="6516"/>
          <a:stretch>
            <a:fillRect/>
          </a:stretch>
        </p:blipFill>
        <p:spPr bwMode="auto">
          <a:xfrm>
            <a:off x="770388" y="286604"/>
            <a:ext cx="7545722" cy="36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b="83558"/>
          <a:stretch>
            <a:fillRect/>
          </a:stretch>
        </p:blipFill>
        <p:spPr bwMode="auto">
          <a:xfrm>
            <a:off x="370762" y="4189860"/>
            <a:ext cx="8327581" cy="184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otes_Page_205.tif"/>
          <p:cNvPicPr>
            <a:picLocks noChangeAspect="1"/>
          </p:cNvPicPr>
          <p:nvPr/>
        </p:nvPicPr>
        <p:blipFill>
          <a:blip r:embed="rId3" cstate="print"/>
          <a:srcRect l="16569" t="14028" r="24118" b="46389"/>
          <a:stretch>
            <a:fillRect/>
          </a:stretch>
        </p:blipFill>
        <p:spPr>
          <a:xfrm>
            <a:off x="1533524" y="1028700"/>
            <a:ext cx="6038851" cy="52153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FE8B6-BA28-4AC0-BE3A-0DEAE71FC5B6}" type="slidenum">
              <a:rPr lang="en-US" smtClean="0">
                <a:solidFill>
                  <a:srgbClr val="000000"/>
                </a:solidFill>
              </a:rPr>
              <a:pPr/>
              <a:t>90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Linearized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System for One Link Robot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91475" y="5648325"/>
            <a:ext cx="92392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8150" y="561975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CC0066"/>
                </a:solidFill>
              </a:rPr>
              <a:t>Contd</a:t>
            </a:r>
            <a:r>
              <a:rPr lang="en-US" sz="1400" b="1" dirty="0" smtClean="0">
                <a:solidFill>
                  <a:srgbClr val="CC0066"/>
                </a:solidFill>
              </a:rPr>
              <a:t>…</a:t>
            </a:r>
            <a:endParaRPr lang="en-US" sz="1400" b="1" dirty="0">
              <a:solidFill>
                <a:srgbClr val="CC0066"/>
              </a:solidFill>
            </a:endParaRPr>
          </a:p>
        </p:txBody>
      </p:sp>
      <p:pic>
        <p:nvPicPr>
          <p:cNvPr id="14" name="Picture 2" descr="C:\Documents and Settings\nnath\Local Settings\Temporary Internet Files\Content.IE5\O1E74PU7\MCj04398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0726">
            <a:off x="8106294" y="5820868"/>
            <a:ext cx="615456" cy="47868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52475" y="1038226"/>
            <a:ext cx="7267575" cy="2552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Picture 19" descr="Notes_Page_205.tif"/>
          <p:cNvPicPr>
            <a:picLocks noChangeAspect="1"/>
          </p:cNvPicPr>
          <p:nvPr/>
        </p:nvPicPr>
        <p:blipFill>
          <a:blip r:embed="rId3" cstate="print"/>
          <a:srcRect l="66340" t="35137" r="30479" b="60525"/>
          <a:stretch>
            <a:fillRect/>
          </a:stretch>
        </p:blipFill>
        <p:spPr>
          <a:xfrm>
            <a:off x="5314950" y="4286250"/>
            <a:ext cx="323850" cy="571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19875" y="3848100"/>
            <a:ext cx="3048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FE8B6-BA28-4AC0-BE3A-0DEAE71FC5B6}" type="slidenum">
              <a:rPr lang="en-US" smtClean="0">
                <a:solidFill>
                  <a:srgbClr val="000000"/>
                </a:solidFill>
              </a:rPr>
              <a:pPr/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Linearized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System for One Link Robot </a:t>
            </a:r>
            <a:r>
              <a:rPr lang="en-US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91475" y="5648325"/>
            <a:ext cx="92392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8150" y="561975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CC0066"/>
                </a:solidFill>
              </a:rPr>
              <a:t>Contd</a:t>
            </a:r>
            <a:r>
              <a:rPr lang="en-US" sz="1400" b="1" dirty="0" smtClean="0">
                <a:solidFill>
                  <a:srgbClr val="CC0066"/>
                </a:solidFill>
              </a:rPr>
              <a:t>…</a:t>
            </a:r>
            <a:endParaRPr lang="en-US" sz="1400" b="1" dirty="0">
              <a:solidFill>
                <a:srgbClr val="CC0066"/>
              </a:solidFill>
            </a:endParaRPr>
          </a:p>
        </p:txBody>
      </p:sp>
      <p:pic>
        <p:nvPicPr>
          <p:cNvPr id="14" name="Picture 2" descr="C:\Documents and Settings\nnath\Local Settings\Temporary Internet Files\Content.IE5\O1E74PU7\MCj04398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0726">
            <a:off x="8106294" y="5820868"/>
            <a:ext cx="615456" cy="478681"/>
          </a:xfrm>
          <a:prstGeom prst="rect">
            <a:avLst/>
          </a:prstGeom>
          <a:noFill/>
        </p:spPr>
      </p:pic>
      <p:pic>
        <p:nvPicPr>
          <p:cNvPr id="15" name="Picture 14" descr="Notes_Page_205.tif"/>
          <p:cNvPicPr>
            <a:picLocks noChangeAspect="1"/>
          </p:cNvPicPr>
          <p:nvPr/>
        </p:nvPicPr>
        <p:blipFill>
          <a:blip r:embed="rId4" cstate="print"/>
          <a:srcRect l="18905" t="53611" r="22320" b="10972"/>
          <a:stretch>
            <a:fillRect/>
          </a:stretch>
        </p:blipFill>
        <p:spPr>
          <a:xfrm>
            <a:off x="1019174" y="990600"/>
            <a:ext cx="65957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tes_Page_206.tif"/>
          <p:cNvPicPr>
            <a:picLocks noChangeAspect="1"/>
          </p:cNvPicPr>
          <p:nvPr/>
        </p:nvPicPr>
        <p:blipFill>
          <a:blip r:embed="rId3" cstate="print"/>
          <a:srcRect l="14052" t="10694" r="22500" b="53056"/>
          <a:stretch>
            <a:fillRect/>
          </a:stretch>
        </p:blipFill>
        <p:spPr>
          <a:xfrm>
            <a:off x="638175" y="933450"/>
            <a:ext cx="7085359" cy="5238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FE8B6-BA28-4AC0-BE3A-0DEAE71FC5B6}" type="slidenum">
              <a:rPr lang="en-US" smtClean="0">
                <a:solidFill>
                  <a:srgbClr val="000000"/>
                </a:solidFill>
              </a:rPr>
              <a:pPr/>
              <a:t>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Linearized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System for One Link Robot </a:t>
            </a:r>
            <a:r>
              <a:rPr lang="en-US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91475" y="5648325"/>
            <a:ext cx="92392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8150" y="561975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CC0066"/>
                </a:solidFill>
              </a:rPr>
              <a:t>Contd</a:t>
            </a:r>
            <a:r>
              <a:rPr lang="en-US" sz="1400" b="1" dirty="0" smtClean="0">
                <a:solidFill>
                  <a:srgbClr val="CC0066"/>
                </a:solidFill>
              </a:rPr>
              <a:t>…</a:t>
            </a:r>
            <a:endParaRPr lang="en-US" sz="1400" b="1" dirty="0">
              <a:solidFill>
                <a:srgbClr val="CC0066"/>
              </a:solidFill>
            </a:endParaRPr>
          </a:p>
        </p:txBody>
      </p:sp>
      <p:pic>
        <p:nvPicPr>
          <p:cNvPr id="14" name="Picture 2" descr="C:\Documents and Settings\nnath\Local Settings\Temporary Internet Files\Content.IE5\O1E74PU7\MCj04398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0726">
            <a:off x="8106294" y="5820868"/>
            <a:ext cx="615456" cy="47868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657225" y="5657849"/>
            <a:ext cx="4572000" cy="571501"/>
          </a:xfrm>
          <a:prstGeom prst="roundRect">
            <a:avLst/>
          </a:prstGeom>
          <a:noFill/>
          <a:ln w="25400"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450" y="1038225"/>
            <a:ext cx="6229350" cy="184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tes_Page_206.tif"/>
          <p:cNvPicPr>
            <a:picLocks noChangeAspect="1"/>
          </p:cNvPicPr>
          <p:nvPr/>
        </p:nvPicPr>
        <p:blipFill>
          <a:blip r:embed="rId3" cstate="print"/>
          <a:srcRect l="14232" t="47083" r="18366" b="19028"/>
          <a:stretch>
            <a:fillRect/>
          </a:stretch>
        </p:blipFill>
        <p:spPr>
          <a:xfrm>
            <a:off x="723900" y="1019174"/>
            <a:ext cx="7597554" cy="49434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FE8B6-BA28-4AC0-BE3A-0DEAE71FC5B6}" type="slidenum">
              <a:rPr lang="en-US" smtClean="0">
                <a:solidFill>
                  <a:srgbClr val="000000"/>
                </a:solidFill>
              </a:rPr>
              <a:pPr/>
              <a:t>93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Linearized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System for One Link Robot </a:t>
            </a:r>
            <a:r>
              <a:rPr lang="en-US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3875" y="1057276"/>
            <a:ext cx="1914526" cy="342899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076" y="4257675"/>
            <a:ext cx="6267450" cy="1895475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91475" y="5648325"/>
            <a:ext cx="92392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8150" y="561975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CC0066"/>
                </a:solidFill>
              </a:rPr>
              <a:t>Contd</a:t>
            </a:r>
            <a:r>
              <a:rPr lang="en-US" sz="1400" b="1" dirty="0" smtClean="0">
                <a:solidFill>
                  <a:srgbClr val="CC0066"/>
                </a:solidFill>
              </a:rPr>
              <a:t>…</a:t>
            </a:r>
            <a:endParaRPr lang="en-US" sz="1400" b="1" dirty="0">
              <a:solidFill>
                <a:srgbClr val="CC0066"/>
              </a:solidFill>
            </a:endParaRPr>
          </a:p>
        </p:txBody>
      </p:sp>
      <p:pic>
        <p:nvPicPr>
          <p:cNvPr id="21" name="Picture 2" descr="C:\Documents and Settings\nnath\Local Settings\Temporary Internet Files\Content.IE5\O1E74PU7\MCj04398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0726">
            <a:off x="8106294" y="5820868"/>
            <a:ext cx="615456" cy="478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4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ECE 530: Control Systems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FE8B6-BA28-4AC0-BE3A-0DEAE71FC5B6}" type="slidenum">
              <a:rPr lang="en-US" smtClean="0">
                <a:solidFill>
                  <a:srgbClr val="000000"/>
                </a:solidFill>
              </a:rPr>
              <a:pPr/>
              <a:t>94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25" y="114299"/>
            <a:ext cx="8897112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Linearized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System for One Link Robot </a:t>
            </a:r>
            <a:r>
              <a:rPr lang="en-US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(Contd.)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Notes_Page_207.tif"/>
          <p:cNvPicPr>
            <a:picLocks noChangeAspect="1"/>
          </p:cNvPicPr>
          <p:nvPr/>
        </p:nvPicPr>
        <p:blipFill>
          <a:blip r:embed="rId3" cstate="print"/>
          <a:srcRect l="17467" t="14722" r="16748" b="44861"/>
          <a:stretch>
            <a:fillRect/>
          </a:stretch>
        </p:blipFill>
        <p:spPr>
          <a:xfrm>
            <a:off x="1431008" y="1000124"/>
            <a:ext cx="6493791" cy="51630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7724" y="1019174"/>
            <a:ext cx="7496175" cy="5133975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970</Words>
  <Application>Microsoft Office PowerPoint</Application>
  <PresentationFormat>On-screen Show (4:3)</PresentationFormat>
  <Paragraphs>226</Paragraphs>
  <Slides>94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Times New Roman</vt:lpstr>
      <vt:lpstr>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Tim Burg</cp:lastModifiedBy>
  <cp:revision>288</cp:revision>
  <dcterms:created xsi:type="dcterms:W3CDTF">2006-08-16T00:00:00Z</dcterms:created>
  <dcterms:modified xsi:type="dcterms:W3CDTF">2015-04-22T13:47:04Z</dcterms:modified>
</cp:coreProperties>
</file>